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642" r:id="rId2"/>
    <p:sldId id="2013" r:id="rId3"/>
    <p:sldId id="731" r:id="rId4"/>
    <p:sldId id="822" r:id="rId5"/>
    <p:sldId id="827" r:id="rId6"/>
    <p:sldId id="737" r:id="rId7"/>
    <p:sldId id="677" r:id="rId8"/>
    <p:sldId id="2066" r:id="rId9"/>
    <p:sldId id="2073" r:id="rId10"/>
    <p:sldId id="2074" r:id="rId11"/>
    <p:sldId id="2083" r:id="rId12"/>
    <p:sldId id="2037" r:id="rId13"/>
    <p:sldId id="203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DA66012-ADB2-4ABF-ACFC-A6F6323A785D}">
          <p14:sldIdLst>
            <p14:sldId id="642"/>
            <p14:sldId id="2013"/>
            <p14:sldId id="731"/>
            <p14:sldId id="822"/>
            <p14:sldId id="827"/>
            <p14:sldId id="737"/>
            <p14:sldId id="677"/>
          </p14:sldIdLst>
        </p14:section>
        <p14:section name="Minerales criticos para la transicion" id="{8DD0B3E4-F10D-41FD-97E6-E8D81A1DF7FE}">
          <p14:sldIdLst/>
        </p14:section>
        <p14:section name="BID - Impact+" id="{E4B99EC9-128F-4780-8BC3-3476B280AB7C}">
          <p14:sldIdLst>
            <p14:sldId id="2066"/>
            <p14:sldId id="2073"/>
            <p14:sldId id="2074"/>
            <p14:sldId id="2083"/>
            <p14:sldId id="2037"/>
            <p14:sldId id="203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BBFCB7-6AF7-4FE1-86B6-D18A6A877AC2}" v="119" dt="2024-09-02T21:02:22.572"/>
    <p1510:client id="{A18DCDC6-88EE-3784-75CA-838130B15D60}" v="8" dt="2024-09-02T20:47:02.175"/>
    <p1510:client id="{BAD00F20-3AC6-431F-BD6B-374BC128D59C}" v="54" dt="2024-09-02T20:46:32.5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313" autoAdjust="0"/>
  </p:normalViewPr>
  <p:slideViewPr>
    <p:cSldViewPr snapToGrid="0">
      <p:cViewPr varScale="1">
        <p:scale>
          <a:sx n="54" d="100"/>
          <a:sy n="54" d="100"/>
        </p:scale>
        <p:origin x="1080" y="60"/>
      </p:cViewPr>
      <p:guideLst/>
    </p:cSldViewPr>
  </p:slideViewPr>
  <p:outlineViewPr>
    <p:cViewPr>
      <p:scale>
        <a:sx n="33" d="100"/>
        <a:sy n="33" d="100"/>
      </p:scale>
      <p:origin x="0" y="0"/>
    </p:cViewPr>
  </p:outlineViewPr>
  <p:notesTextViewPr>
    <p:cViewPr>
      <p:scale>
        <a:sx n="1" d="1"/>
        <a:sy n="1" d="1"/>
      </p:scale>
      <p:origin x="0" y="-916"/>
    </p:cViewPr>
  </p:notesTextViewPr>
  <p:notesViewPr>
    <p:cSldViewPr snapToGrid="0">
      <p:cViewPr varScale="1">
        <p:scale>
          <a:sx n="45" d="100"/>
          <a:sy n="45" d="100"/>
        </p:scale>
        <p:origin x="2760" y="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lter, Martin" userId="a3c5004b-2b56-4be8-a920-30a08ff4dfa1" providerId="ADAL" clId="{BAD00F20-3AC6-431F-BD6B-374BC128D59C}"/>
    <pc:docChg chg="undo custSel addSld delSld modSld sldOrd addSection modSection">
      <pc:chgData name="Walter, Martin" userId="a3c5004b-2b56-4be8-a920-30a08ff4dfa1" providerId="ADAL" clId="{BAD00F20-3AC6-431F-BD6B-374BC128D59C}" dt="2024-09-02T20:46:32.581" v="487" actId="20577"/>
      <pc:docMkLst>
        <pc:docMk/>
      </pc:docMkLst>
      <pc:sldChg chg="delSp modSp mod">
        <pc:chgData name="Walter, Martin" userId="a3c5004b-2b56-4be8-a920-30a08ff4dfa1" providerId="ADAL" clId="{BAD00F20-3AC6-431F-BD6B-374BC128D59C}" dt="2024-09-02T20:28:10.955" v="21" actId="14100"/>
        <pc:sldMkLst>
          <pc:docMk/>
          <pc:sldMk cId="3509985309" sldId="642"/>
        </pc:sldMkLst>
        <pc:spChg chg="del">
          <ac:chgData name="Walter, Martin" userId="a3c5004b-2b56-4be8-a920-30a08ff4dfa1" providerId="ADAL" clId="{BAD00F20-3AC6-431F-BD6B-374BC128D59C}" dt="2024-09-02T20:25:09.089" v="1" actId="478"/>
          <ac:spMkLst>
            <pc:docMk/>
            <pc:sldMk cId="3509985309" sldId="642"/>
            <ac:spMk id="3" creationId="{5060B75A-FC08-30D2-C2BF-FFF33F0D2B23}"/>
          </ac:spMkLst>
        </pc:spChg>
        <pc:spChg chg="mod">
          <ac:chgData name="Walter, Martin" userId="a3c5004b-2b56-4be8-a920-30a08ff4dfa1" providerId="ADAL" clId="{BAD00F20-3AC6-431F-BD6B-374BC128D59C}" dt="2024-09-02T20:28:10.955" v="21" actId="14100"/>
          <ac:spMkLst>
            <pc:docMk/>
            <pc:sldMk cId="3509985309" sldId="642"/>
            <ac:spMk id="8" creationId="{7F0B1198-9936-4278-ADF5-EEA146C1221E}"/>
          </ac:spMkLst>
        </pc:spChg>
      </pc:sldChg>
      <pc:sldChg chg="modSp mod ord">
        <pc:chgData name="Walter, Martin" userId="a3c5004b-2b56-4be8-a920-30a08ff4dfa1" providerId="ADAL" clId="{BAD00F20-3AC6-431F-BD6B-374BC128D59C}" dt="2024-09-02T20:38:48.565" v="279" actId="20577"/>
        <pc:sldMkLst>
          <pc:docMk/>
          <pc:sldMk cId="4126394119" sldId="677"/>
        </pc:sldMkLst>
        <pc:spChg chg="mod">
          <ac:chgData name="Walter, Martin" userId="a3c5004b-2b56-4be8-a920-30a08ff4dfa1" providerId="ADAL" clId="{BAD00F20-3AC6-431F-BD6B-374BC128D59C}" dt="2024-09-02T20:38:48.565" v="279" actId="20577"/>
          <ac:spMkLst>
            <pc:docMk/>
            <pc:sldMk cId="4126394119" sldId="677"/>
            <ac:spMk id="6" creationId="{DE81FB88-9A82-61ED-0E47-F07E7716F087}"/>
          </ac:spMkLst>
        </pc:spChg>
      </pc:sldChg>
      <pc:sldChg chg="addSp delSp modSp add mod">
        <pc:chgData name="Walter, Martin" userId="a3c5004b-2b56-4be8-a920-30a08ff4dfa1" providerId="ADAL" clId="{BAD00F20-3AC6-431F-BD6B-374BC128D59C}" dt="2024-09-02T20:35:38.075" v="157" actId="20577"/>
        <pc:sldMkLst>
          <pc:docMk/>
          <pc:sldMk cId="3132177106" sldId="731"/>
        </pc:sldMkLst>
        <pc:spChg chg="mod">
          <ac:chgData name="Walter, Martin" userId="a3c5004b-2b56-4be8-a920-30a08ff4dfa1" providerId="ADAL" clId="{BAD00F20-3AC6-431F-BD6B-374BC128D59C}" dt="2024-09-02T20:35:38.075" v="157" actId="20577"/>
          <ac:spMkLst>
            <pc:docMk/>
            <pc:sldMk cId="3132177106" sldId="731"/>
            <ac:spMk id="2" creationId="{7A23EC85-5F41-A2A0-B5F5-32C4917C08BA}"/>
          </ac:spMkLst>
        </pc:spChg>
        <pc:spChg chg="del">
          <ac:chgData name="Walter, Martin" userId="a3c5004b-2b56-4be8-a920-30a08ff4dfa1" providerId="ADAL" clId="{BAD00F20-3AC6-431F-BD6B-374BC128D59C}" dt="2024-09-02T20:29:43.822" v="24" actId="478"/>
          <ac:spMkLst>
            <pc:docMk/>
            <pc:sldMk cId="3132177106" sldId="731"/>
            <ac:spMk id="7" creationId="{70D43403-2F1D-9BF7-5360-31108C8804A8}"/>
          </ac:spMkLst>
        </pc:spChg>
        <pc:spChg chg="add mod">
          <ac:chgData name="Walter, Martin" userId="a3c5004b-2b56-4be8-a920-30a08ff4dfa1" providerId="ADAL" clId="{BAD00F20-3AC6-431F-BD6B-374BC128D59C}" dt="2024-09-02T20:32:15.301" v="53" actId="167"/>
          <ac:spMkLst>
            <pc:docMk/>
            <pc:sldMk cId="3132177106" sldId="731"/>
            <ac:spMk id="8" creationId="{0DA3C38E-CCDF-9889-24AB-2B66BC4DD05D}"/>
          </ac:spMkLst>
        </pc:spChg>
        <pc:graphicFrameChg chg="mod">
          <ac:chgData name="Walter, Martin" userId="a3c5004b-2b56-4be8-a920-30a08ff4dfa1" providerId="ADAL" clId="{BAD00F20-3AC6-431F-BD6B-374BC128D59C}" dt="2024-09-02T20:34:06.832" v="61" actId="207"/>
          <ac:graphicFrameMkLst>
            <pc:docMk/>
            <pc:sldMk cId="3132177106" sldId="731"/>
            <ac:graphicFrameMk id="9" creationId="{D79416C8-FABC-4F57-8198-9AE61459DE57}"/>
          </ac:graphicFrameMkLst>
        </pc:graphicFrameChg>
        <pc:picChg chg="add mod">
          <ac:chgData name="Walter, Martin" userId="a3c5004b-2b56-4be8-a920-30a08ff4dfa1" providerId="ADAL" clId="{BAD00F20-3AC6-431F-BD6B-374BC128D59C}" dt="2024-09-02T20:32:15.301" v="53" actId="167"/>
          <ac:picMkLst>
            <pc:docMk/>
            <pc:sldMk cId="3132177106" sldId="731"/>
            <ac:picMk id="3" creationId="{239878C0-5DCB-C961-B630-C1AF619C700A}"/>
          </ac:picMkLst>
        </pc:picChg>
      </pc:sldChg>
      <pc:sldChg chg="addSp delSp modSp add mod">
        <pc:chgData name="Walter, Martin" userId="a3c5004b-2b56-4be8-a920-30a08ff4dfa1" providerId="ADAL" clId="{BAD00F20-3AC6-431F-BD6B-374BC128D59C}" dt="2024-09-02T20:36:48.957" v="241" actId="20577"/>
        <pc:sldMkLst>
          <pc:docMk/>
          <pc:sldMk cId="1887827340" sldId="737"/>
        </pc:sldMkLst>
        <pc:spChg chg="mod">
          <ac:chgData name="Walter, Martin" userId="a3c5004b-2b56-4be8-a920-30a08ff4dfa1" providerId="ADAL" clId="{BAD00F20-3AC6-431F-BD6B-374BC128D59C}" dt="2024-09-02T20:36:48.957" v="241" actId="20577"/>
          <ac:spMkLst>
            <pc:docMk/>
            <pc:sldMk cId="1887827340" sldId="737"/>
            <ac:spMk id="2" creationId="{C78C93AA-9620-6A32-DE6B-C6716140E297}"/>
          </ac:spMkLst>
        </pc:spChg>
        <pc:spChg chg="add mod">
          <ac:chgData name="Walter, Martin" userId="a3c5004b-2b56-4be8-a920-30a08ff4dfa1" providerId="ADAL" clId="{BAD00F20-3AC6-431F-BD6B-374BC128D59C}" dt="2024-09-02T20:31:47.156" v="34" actId="171"/>
          <ac:spMkLst>
            <pc:docMk/>
            <pc:sldMk cId="1887827340" sldId="737"/>
            <ac:spMk id="4" creationId="{EB00ACC0-6191-257F-A1CB-5262F4193E95}"/>
          </ac:spMkLst>
        </pc:spChg>
        <pc:spChg chg="del">
          <ac:chgData name="Walter, Martin" userId="a3c5004b-2b56-4be8-a920-30a08ff4dfa1" providerId="ADAL" clId="{BAD00F20-3AC6-431F-BD6B-374BC128D59C}" dt="2024-09-02T20:29:52.816" v="27" actId="478"/>
          <ac:spMkLst>
            <pc:docMk/>
            <pc:sldMk cId="1887827340" sldId="737"/>
            <ac:spMk id="14" creationId="{F95504AA-04F5-0B9D-9A39-046003EB7397}"/>
          </ac:spMkLst>
        </pc:spChg>
        <pc:graphicFrameChg chg="mod">
          <ac:chgData name="Walter, Martin" userId="a3c5004b-2b56-4be8-a920-30a08ff4dfa1" providerId="ADAL" clId="{BAD00F20-3AC6-431F-BD6B-374BC128D59C}" dt="2024-09-02T20:34:34.485" v="65" actId="207"/>
          <ac:graphicFrameMkLst>
            <pc:docMk/>
            <pc:sldMk cId="1887827340" sldId="737"/>
            <ac:graphicFrameMk id="9" creationId="{D85AAE09-4995-0049-D24D-51EE40802717}"/>
          </ac:graphicFrameMkLst>
        </pc:graphicFrameChg>
        <pc:picChg chg="add mod">
          <ac:chgData name="Walter, Martin" userId="a3c5004b-2b56-4be8-a920-30a08ff4dfa1" providerId="ADAL" clId="{BAD00F20-3AC6-431F-BD6B-374BC128D59C}" dt="2024-09-02T20:31:47.156" v="34" actId="171"/>
          <ac:picMkLst>
            <pc:docMk/>
            <pc:sldMk cId="1887827340" sldId="737"/>
            <ac:picMk id="3" creationId="{7A7CBEC8-3012-145D-5B02-3E83CC03569B}"/>
          </ac:picMkLst>
        </pc:picChg>
      </pc:sldChg>
      <pc:sldChg chg="addSp delSp modSp add mod">
        <pc:chgData name="Walter, Martin" userId="a3c5004b-2b56-4be8-a920-30a08ff4dfa1" providerId="ADAL" clId="{BAD00F20-3AC6-431F-BD6B-374BC128D59C}" dt="2024-09-02T20:35:54.830" v="177" actId="20577"/>
        <pc:sldMkLst>
          <pc:docMk/>
          <pc:sldMk cId="4192698094" sldId="822"/>
        </pc:sldMkLst>
        <pc:spChg chg="mod">
          <ac:chgData name="Walter, Martin" userId="a3c5004b-2b56-4be8-a920-30a08ff4dfa1" providerId="ADAL" clId="{BAD00F20-3AC6-431F-BD6B-374BC128D59C}" dt="2024-09-02T20:35:54.830" v="177" actId="20577"/>
          <ac:spMkLst>
            <pc:docMk/>
            <pc:sldMk cId="4192698094" sldId="822"/>
            <ac:spMk id="5" creationId="{E1804F12-0717-F87B-EDBF-C0F004108E5F}"/>
          </ac:spMkLst>
        </pc:spChg>
        <pc:spChg chg="del">
          <ac:chgData name="Walter, Martin" userId="a3c5004b-2b56-4be8-a920-30a08ff4dfa1" providerId="ADAL" clId="{BAD00F20-3AC6-431F-BD6B-374BC128D59C}" dt="2024-09-02T20:29:45.857" v="25" actId="478"/>
          <ac:spMkLst>
            <pc:docMk/>
            <pc:sldMk cId="4192698094" sldId="822"/>
            <ac:spMk id="6" creationId="{CA5EED79-18A7-95F2-41DB-1028CE1E98D8}"/>
          </ac:spMkLst>
        </pc:spChg>
        <pc:spChg chg="add mod">
          <ac:chgData name="Walter, Martin" userId="a3c5004b-2b56-4be8-a920-30a08ff4dfa1" providerId="ADAL" clId="{BAD00F20-3AC6-431F-BD6B-374BC128D59C}" dt="2024-09-02T20:32:09.322" v="51" actId="167"/>
          <ac:spMkLst>
            <pc:docMk/>
            <pc:sldMk cId="4192698094" sldId="822"/>
            <ac:spMk id="7" creationId="{2F5B84D2-0C09-97C3-5A23-C49481171D57}"/>
          </ac:spMkLst>
        </pc:spChg>
        <pc:graphicFrameChg chg="mod">
          <ac:chgData name="Walter, Martin" userId="a3c5004b-2b56-4be8-a920-30a08ff4dfa1" providerId="ADAL" clId="{BAD00F20-3AC6-431F-BD6B-374BC128D59C}" dt="2024-09-02T20:34:14.154" v="62" actId="207"/>
          <ac:graphicFrameMkLst>
            <pc:docMk/>
            <pc:sldMk cId="4192698094" sldId="822"/>
            <ac:graphicFrameMk id="4" creationId="{34ECDF65-B619-43A9-AC1E-9ECFD9CA3B19}"/>
          </ac:graphicFrameMkLst>
        </pc:graphicFrameChg>
        <pc:picChg chg="add mod">
          <ac:chgData name="Walter, Martin" userId="a3c5004b-2b56-4be8-a920-30a08ff4dfa1" providerId="ADAL" clId="{BAD00F20-3AC6-431F-BD6B-374BC128D59C}" dt="2024-09-02T20:32:09.322" v="51" actId="167"/>
          <ac:picMkLst>
            <pc:docMk/>
            <pc:sldMk cId="4192698094" sldId="822"/>
            <ac:picMk id="2" creationId="{5268D356-F436-5919-BF28-FE85E4804460}"/>
          </ac:picMkLst>
        </pc:picChg>
      </pc:sldChg>
      <pc:sldChg chg="addSp delSp modSp add mod">
        <pc:chgData name="Walter, Martin" userId="a3c5004b-2b56-4be8-a920-30a08ff4dfa1" providerId="ADAL" clId="{BAD00F20-3AC6-431F-BD6B-374BC128D59C}" dt="2024-09-02T20:36:20.034" v="202" actId="20577"/>
        <pc:sldMkLst>
          <pc:docMk/>
          <pc:sldMk cId="3597318462" sldId="827"/>
        </pc:sldMkLst>
        <pc:spChg chg="add mod">
          <ac:chgData name="Walter, Martin" userId="a3c5004b-2b56-4be8-a920-30a08ff4dfa1" providerId="ADAL" clId="{BAD00F20-3AC6-431F-BD6B-374BC128D59C}" dt="2024-09-02T20:31:53.882" v="42" actId="171"/>
          <ac:spMkLst>
            <pc:docMk/>
            <pc:sldMk cId="3597318462" sldId="827"/>
            <ac:spMk id="3" creationId="{35A430AD-DF53-B0CB-D6B1-E4D10E9F7303}"/>
          </ac:spMkLst>
        </pc:spChg>
        <pc:spChg chg="del">
          <ac:chgData name="Walter, Martin" userId="a3c5004b-2b56-4be8-a920-30a08ff4dfa1" providerId="ADAL" clId="{BAD00F20-3AC6-431F-BD6B-374BC128D59C}" dt="2024-09-02T20:29:49.018" v="26" actId="478"/>
          <ac:spMkLst>
            <pc:docMk/>
            <pc:sldMk cId="3597318462" sldId="827"/>
            <ac:spMk id="5" creationId="{066FCAF4-1E62-F549-B76A-10CAF925AE2C}"/>
          </ac:spMkLst>
        </pc:spChg>
        <pc:spChg chg="mod">
          <ac:chgData name="Walter, Martin" userId="a3c5004b-2b56-4be8-a920-30a08ff4dfa1" providerId="ADAL" clId="{BAD00F20-3AC6-431F-BD6B-374BC128D59C}" dt="2024-09-02T20:36:20.034" v="202" actId="20577"/>
          <ac:spMkLst>
            <pc:docMk/>
            <pc:sldMk cId="3597318462" sldId="827"/>
            <ac:spMk id="7" creationId="{D71AB636-E7CD-C98B-ACFB-B1E989E3EE62}"/>
          </ac:spMkLst>
        </pc:spChg>
        <pc:graphicFrameChg chg="mod">
          <ac:chgData name="Walter, Martin" userId="a3c5004b-2b56-4be8-a920-30a08ff4dfa1" providerId="ADAL" clId="{BAD00F20-3AC6-431F-BD6B-374BC128D59C}" dt="2024-09-02T20:34:21.568" v="63" actId="207"/>
          <ac:graphicFrameMkLst>
            <pc:docMk/>
            <pc:sldMk cId="3597318462" sldId="827"/>
            <ac:graphicFrameMk id="10" creationId="{27BA5E48-9A85-404A-BD58-239422C8CF43}"/>
          </ac:graphicFrameMkLst>
        </pc:graphicFrameChg>
        <pc:graphicFrameChg chg="mod">
          <ac:chgData name="Walter, Martin" userId="a3c5004b-2b56-4be8-a920-30a08ff4dfa1" providerId="ADAL" clId="{BAD00F20-3AC6-431F-BD6B-374BC128D59C}" dt="2024-09-02T20:34:26.148" v="64" actId="207"/>
          <ac:graphicFrameMkLst>
            <pc:docMk/>
            <pc:sldMk cId="3597318462" sldId="827"/>
            <ac:graphicFrameMk id="11" creationId="{7BD65E68-9D97-4FF3-83CE-334C6C90B180}"/>
          </ac:graphicFrameMkLst>
        </pc:graphicFrameChg>
        <pc:picChg chg="add mod">
          <ac:chgData name="Walter, Martin" userId="a3c5004b-2b56-4be8-a920-30a08ff4dfa1" providerId="ADAL" clId="{BAD00F20-3AC6-431F-BD6B-374BC128D59C}" dt="2024-09-02T20:31:53.882" v="42" actId="171"/>
          <ac:picMkLst>
            <pc:docMk/>
            <pc:sldMk cId="3597318462" sldId="827"/>
            <ac:picMk id="2" creationId="{29A7DB94-3F61-DCF7-2428-364074D5D8A9}"/>
          </ac:picMkLst>
        </pc:picChg>
      </pc:sldChg>
      <pc:sldChg chg="addSp delSp modSp add del mod ord">
        <pc:chgData name="Walter, Martin" userId="a3c5004b-2b56-4be8-a920-30a08ff4dfa1" providerId="ADAL" clId="{BAD00F20-3AC6-431F-BD6B-374BC128D59C}" dt="2024-09-02T20:39:08.918" v="280" actId="47"/>
        <pc:sldMkLst>
          <pc:docMk/>
          <pc:sldMk cId="3833206316" sldId="857"/>
        </pc:sldMkLst>
        <pc:spChg chg="mod">
          <ac:chgData name="Walter, Martin" userId="a3c5004b-2b56-4be8-a920-30a08ff4dfa1" providerId="ADAL" clId="{BAD00F20-3AC6-431F-BD6B-374BC128D59C}" dt="2024-09-02T20:38:08.612" v="267" actId="1076"/>
          <ac:spMkLst>
            <pc:docMk/>
            <pc:sldMk cId="3833206316" sldId="857"/>
            <ac:spMk id="3" creationId="{B8CABA21-6CAD-7E97-E80B-5232D1B8CAC3}"/>
          </ac:spMkLst>
        </pc:spChg>
        <pc:spChg chg="add mod">
          <ac:chgData name="Walter, Martin" userId="a3c5004b-2b56-4be8-a920-30a08ff4dfa1" providerId="ADAL" clId="{BAD00F20-3AC6-431F-BD6B-374BC128D59C}" dt="2024-09-02T20:32:43.530" v="57" actId="27636"/>
          <ac:spMkLst>
            <pc:docMk/>
            <pc:sldMk cId="3833206316" sldId="857"/>
            <ac:spMk id="5" creationId="{76326BC4-4E2B-EEB1-AA22-7D82F032B348}"/>
          </ac:spMkLst>
        </pc:spChg>
        <pc:spChg chg="del mod">
          <ac:chgData name="Walter, Martin" userId="a3c5004b-2b56-4be8-a920-30a08ff4dfa1" providerId="ADAL" clId="{BAD00F20-3AC6-431F-BD6B-374BC128D59C}" dt="2024-09-02T20:37:52.823" v="246" actId="478"/>
          <ac:spMkLst>
            <pc:docMk/>
            <pc:sldMk cId="3833206316" sldId="857"/>
            <ac:spMk id="6" creationId="{53DBCFB0-80ED-AE25-643F-FB8C90C3EF62}"/>
          </ac:spMkLst>
        </pc:spChg>
        <pc:spChg chg="add del mod">
          <ac:chgData name="Walter, Martin" userId="a3c5004b-2b56-4be8-a920-30a08ff4dfa1" providerId="ADAL" clId="{BAD00F20-3AC6-431F-BD6B-374BC128D59C}" dt="2024-09-02T20:37:57.321" v="249" actId="478"/>
          <ac:spMkLst>
            <pc:docMk/>
            <pc:sldMk cId="3833206316" sldId="857"/>
            <ac:spMk id="9" creationId="{1692FB4D-3616-7114-B5EC-7865F9F47610}"/>
          </ac:spMkLst>
        </pc:spChg>
        <pc:spChg chg="mod">
          <ac:chgData name="Walter, Martin" userId="a3c5004b-2b56-4be8-a920-30a08ff4dfa1" providerId="ADAL" clId="{BAD00F20-3AC6-431F-BD6B-374BC128D59C}" dt="2024-09-02T20:32:43.530" v="57" actId="27636"/>
          <ac:spMkLst>
            <pc:docMk/>
            <pc:sldMk cId="3833206316" sldId="857"/>
            <ac:spMk id="10" creationId="{5AA1628C-C46F-C304-8494-0E1FC56587C7}"/>
          </ac:spMkLst>
        </pc:spChg>
        <pc:spChg chg="add mod">
          <ac:chgData name="Walter, Martin" userId="a3c5004b-2b56-4be8-a920-30a08ff4dfa1" providerId="ADAL" clId="{BAD00F20-3AC6-431F-BD6B-374BC128D59C}" dt="2024-09-02T20:37:54.745" v="248"/>
          <ac:spMkLst>
            <pc:docMk/>
            <pc:sldMk cId="3833206316" sldId="857"/>
            <ac:spMk id="11" creationId="{6B431216-1A00-F428-1D0A-7DABC101F9A0}"/>
          </ac:spMkLst>
        </pc:spChg>
        <pc:spChg chg="add mod">
          <ac:chgData name="Walter, Martin" userId="a3c5004b-2b56-4be8-a920-30a08ff4dfa1" providerId="ADAL" clId="{BAD00F20-3AC6-431F-BD6B-374BC128D59C}" dt="2024-09-02T20:37:53.276" v="247"/>
          <ac:spMkLst>
            <pc:docMk/>
            <pc:sldMk cId="3833206316" sldId="857"/>
            <ac:spMk id="12" creationId="{12CA636E-951D-230F-47A4-0E5F0D5BDD23}"/>
          </ac:spMkLst>
        </pc:spChg>
        <pc:spChg chg="del">
          <ac:chgData name="Walter, Martin" userId="a3c5004b-2b56-4be8-a920-30a08ff4dfa1" providerId="ADAL" clId="{BAD00F20-3AC6-431F-BD6B-374BC128D59C}" dt="2024-09-02T20:29:42.195" v="23" actId="478"/>
          <ac:spMkLst>
            <pc:docMk/>
            <pc:sldMk cId="3833206316" sldId="857"/>
            <ac:spMk id="13" creationId="{EC2F7ED4-B8DF-3F4F-A228-0F2F2EB1C7F0}"/>
          </ac:spMkLst>
        </pc:spChg>
        <pc:spChg chg="add mod">
          <ac:chgData name="Walter, Martin" userId="a3c5004b-2b56-4be8-a920-30a08ff4dfa1" providerId="ADAL" clId="{BAD00F20-3AC6-431F-BD6B-374BC128D59C}" dt="2024-09-02T20:37:57.718" v="250"/>
          <ac:spMkLst>
            <pc:docMk/>
            <pc:sldMk cId="3833206316" sldId="857"/>
            <ac:spMk id="14" creationId="{41AB3D18-4180-7068-9481-655AB9B55F54}"/>
          </ac:spMkLst>
        </pc:spChg>
        <pc:spChg chg="add mod">
          <ac:chgData name="Walter, Martin" userId="a3c5004b-2b56-4be8-a920-30a08ff4dfa1" providerId="ADAL" clId="{BAD00F20-3AC6-431F-BD6B-374BC128D59C}" dt="2024-09-02T20:37:57.718" v="250"/>
          <ac:spMkLst>
            <pc:docMk/>
            <pc:sldMk cId="3833206316" sldId="857"/>
            <ac:spMk id="15" creationId="{B9614C0D-2835-1082-461F-6D7A34EEAE3A}"/>
          </ac:spMkLst>
        </pc:spChg>
        <pc:graphicFrameChg chg="mod">
          <ac:chgData name="Walter, Martin" userId="a3c5004b-2b56-4be8-a920-30a08ff4dfa1" providerId="ADAL" clId="{BAD00F20-3AC6-431F-BD6B-374BC128D59C}" dt="2024-09-02T20:38:04.486" v="266" actId="1035"/>
          <ac:graphicFrameMkLst>
            <pc:docMk/>
            <pc:sldMk cId="3833206316" sldId="857"/>
            <ac:graphicFrameMk id="4" creationId="{20350F25-772C-FFB6-3065-C9CBB7DF3797}"/>
          </ac:graphicFrameMkLst>
        </pc:graphicFrameChg>
        <pc:graphicFrameChg chg="mod">
          <ac:chgData name="Walter, Martin" userId="a3c5004b-2b56-4be8-a920-30a08ff4dfa1" providerId="ADAL" clId="{BAD00F20-3AC6-431F-BD6B-374BC128D59C}" dt="2024-09-02T20:38:04.486" v="266" actId="1035"/>
          <ac:graphicFrameMkLst>
            <pc:docMk/>
            <pc:sldMk cId="3833206316" sldId="857"/>
            <ac:graphicFrameMk id="8" creationId="{C153159C-42AC-4B33-A9B7-DC3A603546C5}"/>
          </ac:graphicFrameMkLst>
        </pc:graphicFrameChg>
        <pc:picChg chg="add mod">
          <ac:chgData name="Walter, Martin" userId="a3c5004b-2b56-4be8-a920-30a08ff4dfa1" providerId="ADAL" clId="{BAD00F20-3AC6-431F-BD6B-374BC128D59C}" dt="2024-09-02T20:32:43.530" v="57" actId="27636"/>
          <ac:picMkLst>
            <pc:docMk/>
            <pc:sldMk cId="3833206316" sldId="857"/>
            <ac:picMk id="2" creationId="{783DE278-61B5-D10F-4182-2A9025CC8EA4}"/>
          </ac:picMkLst>
        </pc:picChg>
      </pc:sldChg>
      <pc:sldChg chg="modSp ord">
        <pc:chgData name="Walter, Martin" userId="a3c5004b-2b56-4be8-a920-30a08ff4dfa1" providerId="ADAL" clId="{BAD00F20-3AC6-431F-BD6B-374BC128D59C}" dt="2024-09-02T20:40:44.041" v="293" actId="207"/>
        <pc:sldMkLst>
          <pc:docMk/>
          <pc:sldMk cId="793903746" sldId="2013"/>
        </pc:sldMkLst>
        <pc:graphicFrameChg chg="mod">
          <ac:chgData name="Walter, Martin" userId="a3c5004b-2b56-4be8-a920-30a08ff4dfa1" providerId="ADAL" clId="{BAD00F20-3AC6-431F-BD6B-374BC128D59C}" dt="2024-09-02T20:40:38.810" v="292" actId="207"/>
          <ac:graphicFrameMkLst>
            <pc:docMk/>
            <pc:sldMk cId="793903746" sldId="2013"/>
            <ac:graphicFrameMk id="8" creationId="{C153159C-42AC-4B33-A9B7-DC3A603546C5}"/>
          </ac:graphicFrameMkLst>
        </pc:graphicFrameChg>
        <pc:graphicFrameChg chg="mod">
          <ac:chgData name="Walter, Martin" userId="a3c5004b-2b56-4be8-a920-30a08ff4dfa1" providerId="ADAL" clId="{BAD00F20-3AC6-431F-BD6B-374BC128D59C}" dt="2024-09-02T20:40:44.041" v="293" actId="207"/>
          <ac:graphicFrameMkLst>
            <pc:docMk/>
            <pc:sldMk cId="793903746" sldId="2013"/>
            <ac:graphicFrameMk id="13" creationId="{20350F25-772C-FFB6-3065-C9CBB7DF3797}"/>
          </ac:graphicFrameMkLst>
        </pc:graphicFrameChg>
      </pc:sldChg>
      <pc:sldChg chg="modSp mod">
        <pc:chgData name="Walter, Martin" userId="a3c5004b-2b56-4be8-a920-30a08ff4dfa1" providerId="ADAL" clId="{BAD00F20-3AC6-431F-BD6B-374BC128D59C}" dt="2024-09-02T20:40:01.375" v="291" actId="20577"/>
        <pc:sldMkLst>
          <pc:docMk/>
          <pc:sldMk cId="2310079269" sldId="2038"/>
        </pc:sldMkLst>
        <pc:spChg chg="mod">
          <ac:chgData name="Walter, Martin" userId="a3c5004b-2b56-4be8-a920-30a08ff4dfa1" providerId="ADAL" clId="{BAD00F20-3AC6-431F-BD6B-374BC128D59C}" dt="2024-09-02T20:40:01.375" v="291" actId="20577"/>
          <ac:spMkLst>
            <pc:docMk/>
            <pc:sldMk cId="2310079269" sldId="2038"/>
            <ac:spMk id="11" creationId="{613F62B8-9621-86B1-D1F5-110FB79E7821}"/>
          </ac:spMkLst>
        </pc:spChg>
      </pc:sldChg>
      <pc:sldChg chg="del">
        <pc:chgData name="Walter, Martin" userId="a3c5004b-2b56-4be8-a920-30a08ff4dfa1" providerId="ADAL" clId="{BAD00F20-3AC6-431F-BD6B-374BC128D59C}" dt="2024-09-02T20:25:32.726" v="3" actId="47"/>
        <pc:sldMkLst>
          <pc:docMk/>
          <pc:sldMk cId="3573049550" sldId="2047"/>
        </pc:sldMkLst>
      </pc:sldChg>
      <pc:sldChg chg="modSp mod ord modShow">
        <pc:chgData name="Walter, Martin" userId="a3c5004b-2b56-4be8-a920-30a08ff4dfa1" providerId="ADAL" clId="{BAD00F20-3AC6-431F-BD6B-374BC128D59C}" dt="2024-09-02T20:46:32.581" v="487" actId="20577"/>
        <pc:sldMkLst>
          <pc:docMk/>
          <pc:sldMk cId="37951315" sldId="2073"/>
        </pc:sldMkLst>
        <pc:spChg chg="mod">
          <ac:chgData name="Walter, Martin" userId="a3c5004b-2b56-4be8-a920-30a08ff4dfa1" providerId="ADAL" clId="{BAD00F20-3AC6-431F-BD6B-374BC128D59C}" dt="2024-09-02T20:46:32.581" v="487" actId="20577"/>
          <ac:spMkLst>
            <pc:docMk/>
            <pc:sldMk cId="37951315" sldId="2073"/>
            <ac:spMk id="2" creationId="{A3BE52C5-5415-B3C2-9E1C-51A2A622DBAA}"/>
          </ac:spMkLst>
        </pc:spChg>
        <pc:spChg chg="mod">
          <ac:chgData name="Walter, Martin" userId="a3c5004b-2b56-4be8-a920-30a08ff4dfa1" providerId="ADAL" clId="{BAD00F20-3AC6-431F-BD6B-374BC128D59C}" dt="2024-09-02T20:43:30.590" v="333" actId="20577"/>
          <ac:spMkLst>
            <pc:docMk/>
            <pc:sldMk cId="37951315" sldId="2073"/>
            <ac:spMk id="13" creationId="{E6869A94-F60A-3373-18BC-1D18283A7ABA}"/>
          </ac:spMkLst>
        </pc:spChg>
      </pc:sldChg>
      <pc:sldChg chg="modSp mod ord modShow">
        <pc:chgData name="Walter, Martin" userId="a3c5004b-2b56-4be8-a920-30a08ff4dfa1" providerId="ADAL" clId="{BAD00F20-3AC6-431F-BD6B-374BC128D59C}" dt="2024-09-02T20:46:26.204" v="468" actId="20577"/>
        <pc:sldMkLst>
          <pc:docMk/>
          <pc:sldMk cId="3766452734" sldId="2074"/>
        </pc:sldMkLst>
        <pc:spChg chg="mod">
          <ac:chgData name="Walter, Martin" userId="a3c5004b-2b56-4be8-a920-30a08ff4dfa1" providerId="ADAL" clId="{BAD00F20-3AC6-431F-BD6B-374BC128D59C}" dt="2024-09-02T20:46:26.204" v="468" actId="20577"/>
          <ac:spMkLst>
            <pc:docMk/>
            <pc:sldMk cId="3766452734" sldId="2074"/>
            <ac:spMk id="2" creationId="{A3BE52C5-5415-B3C2-9E1C-51A2A622DBAA}"/>
          </ac:spMkLst>
        </pc:spChg>
        <pc:spChg chg="mod">
          <ac:chgData name="Walter, Martin" userId="a3c5004b-2b56-4be8-a920-30a08ff4dfa1" providerId="ADAL" clId="{BAD00F20-3AC6-431F-BD6B-374BC128D59C}" dt="2024-09-02T20:44:04.722" v="353" actId="20577"/>
          <ac:spMkLst>
            <pc:docMk/>
            <pc:sldMk cId="3766452734" sldId="2074"/>
            <ac:spMk id="13" creationId="{E6869A94-F60A-3373-18BC-1D18283A7ABA}"/>
          </ac:spMkLst>
        </pc:spChg>
        <pc:spChg chg="mod">
          <ac:chgData name="Walter, Martin" userId="a3c5004b-2b56-4be8-a920-30a08ff4dfa1" providerId="ADAL" clId="{BAD00F20-3AC6-431F-BD6B-374BC128D59C}" dt="2024-09-02T20:44:10.747" v="354" actId="20577"/>
          <ac:spMkLst>
            <pc:docMk/>
            <pc:sldMk cId="3766452734" sldId="2074"/>
            <ac:spMk id="39" creationId="{9C700953-9B40-1C82-F1D0-2620BF9F3863}"/>
          </ac:spMkLst>
        </pc:spChg>
        <pc:spChg chg="mod">
          <ac:chgData name="Walter, Martin" userId="a3c5004b-2b56-4be8-a920-30a08ff4dfa1" providerId="ADAL" clId="{BAD00F20-3AC6-431F-BD6B-374BC128D59C}" dt="2024-09-02T20:44:54.078" v="428" actId="20577"/>
          <ac:spMkLst>
            <pc:docMk/>
            <pc:sldMk cId="3766452734" sldId="2074"/>
            <ac:spMk id="44" creationId="{3DD562E6-E11B-2BD4-54E0-634EBEE64685}"/>
          </ac:spMkLst>
        </pc:spChg>
        <pc:spChg chg="mod">
          <ac:chgData name="Walter, Martin" userId="a3c5004b-2b56-4be8-a920-30a08ff4dfa1" providerId="ADAL" clId="{BAD00F20-3AC6-431F-BD6B-374BC128D59C}" dt="2024-09-02T20:44:17.715" v="355" actId="6549"/>
          <ac:spMkLst>
            <pc:docMk/>
            <pc:sldMk cId="3766452734" sldId="2074"/>
            <ac:spMk id="90" creationId="{244DFB12-BCDB-DC20-A0BC-6E3E4C0DEB77}"/>
          </ac:spMkLst>
        </pc:spChg>
        <pc:spChg chg="mod">
          <ac:chgData name="Walter, Martin" userId="a3c5004b-2b56-4be8-a920-30a08ff4dfa1" providerId="ADAL" clId="{BAD00F20-3AC6-431F-BD6B-374BC128D59C}" dt="2024-09-02T20:45:10.826" v="457" actId="20577"/>
          <ac:spMkLst>
            <pc:docMk/>
            <pc:sldMk cId="3766452734" sldId="2074"/>
            <ac:spMk id="92" creationId="{C7247975-2785-3741-D8DE-61544C393A66}"/>
          </ac:spMkLst>
        </pc:spChg>
        <pc:spChg chg="mod">
          <ac:chgData name="Walter, Martin" userId="a3c5004b-2b56-4be8-a920-30a08ff4dfa1" providerId="ADAL" clId="{BAD00F20-3AC6-431F-BD6B-374BC128D59C}" dt="2024-09-02T20:44:40.604" v="394" actId="6549"/>
          <ac:spMkLst>
            <pc:docMk/>
            <pc:sldMk cId="3766452734" sldId="2074"/>
            <ac:spMk id="97" creationId="{CDD208CE-1008-8DF2-F61D-FFE0AA619A29}"/>
          </ac:spMkLst>
        </pc:spChg>
        <pc:spChg chg="mod">
          <ac:chgData name="Walter, Martin" userId="a3c5004b-2b56-4be8-a920-30a08ff4dfa1" providerId="ADAL" clId="{BAD00F20-3AC6-431F-BD6B-374BC128D59C}" dt="2024-09-02T20:44:25.922" v="359" actId="6549"/>
          <ac:spMkLst>
            <pc:docMk/>
            <pc:sldMk cId="3766452734" sldId="2074"/>
            <ac:spMk id="153" creationId="{292399D3-B070-D8C9-383F-12686C2F07D5}"/>
          </ac:spMkLst>
        </pc:spChg>
        <pc:spChg chg="mod">
          <ac:chgData name="Walter, Martin" userId="a3c5004b-2b56-4be8-a920-30a08ff4dfa1" providerId="ADAL" clId="{BAD00F20-3AC6-431F-BD6B-374BC128D59C}" dt="2024-09-02T20:44:23.154" v="357" actId="20577"/>
          <ac:spMkLst>
            <pc:docMk/>
            <pc:sldMk cId="3766452734" sldId="2074"/>
            <ac:spMk id="164" creationId="{0547FCF2-5975-24BB-EE17-5945AA78FA91}"/>
          </ac:spMkLst>
        </pc:spChg>
      </pc:sldChg>
      <pc:sldChg chg="del">
        <pc:chgData name="Walter, Martin" userId="a3c5004b-2b56-4be8-a920-30a08ff4dfa1" providerId="ADAL" clId="{BAD00F20-3AC6-431F-BD6B-374BC128D59C}" dt="2024-09-02T20:25:32.726" v="3" actId="47"/>
        <pc:sldMkLst>
          <pc:docMk/>
          <pc:sldMk cId="1518150868" sldId="2084"/>
        </pc:sldMkLst>
      </pc:sldChg>
      <pc:sldChg chg="del">
        <pc:chgData name="Walter, Martin" userId="a3c5004b-2b56-4be8-a920-30a08ff4dfa1" providerId="ADAL" clId="{BAD00F20-3AC6-431F-BD6B-374BC128D59C}" dt="2024-09-02T20:39:29.604" v="281" actId="47"/>
        <pc:sldMkLst>
          <pc:docMk/>
          <pc:sldMk cId="2093821676" sldId="2085"/>
        </pc:sldMkLst>
      </pc:sldChg>
      <pc:sldChg chg="new del">
        <pc:chgData name="Walter, Martin" userId="a3c5004b-2b56-4be8-a920-30a08ff4dfa1" providerId="ADAL" clId="{BAD00F20-3AC6-431F-BD6B-374BC128D59C}" dt="2024-09-02T20:26:10.871" v="7" actId="680"/>
        <pc:sldMkLst>
          <pc:docMk/>
          <pc:sldMk cId="303447454" sldId="2086"/>
        </pc:sldMkLst>
      </pc:sldChg>
      <pc:sldChg chg="del">
        <pc:chgData name="Walter, Martin" userId="a3c5004b-2b56-4be8-a920-30a08ff4dfa1" providerId="ADAL" clId="{BAD00F20-3AC6-431F-BD6B-374BC128D59C}" dt="2024-09-02T20:25:25.584" v="2" actId="47"/>
        <pc:sldMkLst>
          <pc:docMk/>
          <pc:sldMk cId="0" sldId="4447"/>
        </pc:sldMkLst>
      </pc:sldChg>
      <pc:sldChg chg="del">
        <pc:chgData name="Walter, Martin" userId="a3c5004b-2b56-4be8-a920-30a08ff4dfa1" providerId="ADAL" clId="{BAD00F20-3AC6-431F-BD6B-374BC128D59C}" dt="2024-09-02T20:25:25.584" v="2" actId="47"/>
        <pc:sldMkLst>
          <pc:docMk/>
          <pc:sldMk cId="0" sldId="4448"/>
        </pc:sldMkLst>
      </pc:sldChg>
      <pc:sldChg chg="del">
        <pc:chgData name="Walter, Martin" userId="a3c5004b-2b56-4be8-a920-30a08ff4dfa1" providerId="ADAL" clId="{BAD00F20-3AC6-431F-BD6B-374BC128D59C}" dt="2024-09-02T20:25:25.584" v="2" actId="47"/>
        <pc:sldMkLst>
          <pc:docMk/>
          <pc:sldMk cId="3386492796" sldId="4457"/>
        </pc:sldMkLst>
      </pc:sldChg>
    </pc:docChg>
  </pc:docChgLst>
  <pc:docChgLst>
    <pc:chgData name="Guerrero Fernando Andres" userId="S::fguerrero@iadb.org::afa393c9-cd6f-412a-a706-6f7b96f9092b" providerId="AD" clId="Web-{A18DCDC6-88EE-3784-75CA-838130B15D60}"/>
    <pc:docChg chg="modSld">
      <pc:chgData name="Guerrero Fernando Andres" userId="S::fguerrero@iadb.org::afa393c9-cd6f-412a-a706-6f7b96f9092b" providerId="AD" clId="Web-{A18DCDC6-88EE-3784-75CA-838130B15D60}" dt="2024-09-02T20:47:02.175" v="7" actId="20577"/>
      <pc:docMkLst>
        <pc:docMk/>
      </pc:docMkLst>
      <pc:sldChg chg="modSp">
        <pc:chgData name="Guerrero Fernando Andres" userId="S::fguerrero@iadb.org::afa393c9-cd6f-412a-a706-6f7b96f9092b" providerId="AD" clId="Web-{A18DCDC6-88EE-3784-75CA-838130B15D60}" dt="2024-09-02T20:47:02.175" v="7" actId="20577"/>
        <pc:sldMkLst>
          <pc:docMk/>
          <pc:sldMk cId="3509985309" sldId="642"/>
        </pc:sldMkLst>
        <pc:spChg chg="mod">
          <ac:chgData name="Guerrero Fernando Andres" userId="S::fguerrero@iadb.org::afa393c9-cd6f-412a-a706-6f7b96f9092b" providerId="AD" clId="Web-{A18DCDC6-88EE-3784-75CA-838130B15D60}" dt="2024-09-02T20:47:02.175" v="7" actId="20577"/>
          <ac:spMkLst>
            <pc:docMk/>
            <pc:sldMk cId="3509985309" sldId="642"/>
            <ac:spMk id="8" creationId="{7F0B1198-9936-4278-ADF5-EEA146C1221E}"/>
          </ac:spMkLst>
        </pc:spChg>
      </pc:sldChg>
    </pc:docChg>
  </pc:docChgLst>
  <pc:docChgLst>
    <pc:chgData name="Guerrero Fernando Andres" userId="afa393c9-cd6f-412a-a706-6f7b96f9092b" providerId="ADAL" clId="{A0BBFCB7-6AF7-4FE1-86B6-D18A6A877AC2}"/>
    <pc:docChg chg="undo custSel modSld">
      <pc:chgData name="Guerrero Fernando Andres" userId="afa393c9-cd6f-412a-a706-6f7b96f9092b" providerId="ADAL" clId="{A0BBFCB7-6AF7-4FE1-86B6-D18A6A877AC2}" dt="2024-09-02T21:02:33.719" v="173" actId="14100"/>
      <pc:docMkLst>
        <pc:docMk/>
      </pc:docMkLst>
      <pc:sldChg chg="modSp mod">
        <pc:chgData name="Guerrero Fernando Andres" userId="afa393c9-cd6f-412a-a706-6f7b96f9092b" providerId="ADAL" clId="{A0BBFCB7-6AF7-4FE1-86B6-D18A6A877AC2}" dt="2024-09-02T20:59:26.355" v="121"/>
        <pc:sldMkLst>
          <pc:docMk/>
          <pc:sldMk cId="3509985309" sldId="642"/>
        </pc:sldMkLst>
        <pc:spChg chg="mod">
          <ac:chgData name="Guerrero Fernando Andres" userId="afa393c9-cd6f-412a-a706-6f7b96f9092b" providerId="ADAL" clId="{A0BBFCB7-6AF7-4FE1-86B6-D18A6A877AC2}" dt="2024-09-02T20:59:26.355" v="121"/>
          <ac:spMkLst>
            <pc:docMk/>
            <pc:sldMk cId="3509985309" sldId="642"/>
            <ac:spMk id="8" creationId="{7F0B1198-9936-4278-ADF5-EEA146C1221E}"/>
          </ac:spMkLst>
        </pc:spChg>
      </pc:sldChg>
      <pc:sldChg chg="modSp modAnim">
        <pc:chgData name="Guerrero Fernando Andres" userId="afa393c9-cd6f-412a-a706-6f7b96f9092b" providerId="ADAL" clId="{A0BBFCB7-6AF7-4FE1-86B6-D18A6A877AC2}" dt="2024-09-02T20:59:02.955" v="108"/>
        <pc:sldMkLst>
          <pc:docMk/>
          <pc:sldMk cId="4126394119" sldId="677"/>
        </pc:sldMkLst>
        <pc:spChg chg="mod">
          <ac:chgData name="Guerrero Fernando Andres" userId="afa393c9-cd6f-412a-a706-6f7b96f9092b" providerId="ADAL" clId="{A0BBFCB7-6AF7-4FE1-86B6-D18A6A877AC2}" dt="2024-09-02T20:59:01.158" v="107"/>
          <ac:spMkLst>
            <pc:docMk/>
            <pc:sldMk cId="4126394119" sldId="677"/>
            <ac:spMk id="24" creationId="{CB82B715-3815-FDE9-7E08-A1F19D8675AA}"/>
          </ac:spMkLst>
        </pc:spChg>
        <pc:spChg chg="mod">
          <ac:chgData name="Guerrero Fernando Andres" userId="afa393c9-cd6f-412a-a706-6f7b96f9092b" providerId="ADAL" clId="{A0BBFCB7-6AF7-4FE1-86B6-D18A6A877AC2}" dt="2024-09-02T20:59:02.955" v="108"/>
          <ac:spMkLst>
            <pc:docMk/>
            <pc:sldMk cId="4126394119" sldId="677"/>
            <ac:spMk id="26" creationId="{749DAB39-6872-6E8F-0841-90DF7D0B2C5F}"/>
          </ac:spMkLst>
        </pc:spChg>
        <pc:spChg chg="mod">
          <ac:chgData name="Guerrero Fernando Andres" userId="afa393c9-cd6f-412a-a706-6f7b96f9092b" providerId="ADAL" clId="{A0BBFCB7-6AF7-4FE1-86B6-D18A6A877AC2}" dt="2024-09-02T20:58:42.569" v="104" actId="113"/>
          <ac:spMkLst>
            <pc:docMk/>
            <pc:sldMk cId="4126394119" sldId="677"/>
            <ac:spMk id="32" creationId="{D88C3718-280B-D7FA-3F84-A4F39EB86E34}"/>
          </ac:spMkLst>
        </pc:spChg>
        <pc:cxnChg chg="mod">
          <ac:chgData name="Guerrero Fernando Andres" userId="afa393c9-cd6f-412a-a706-6f7b96f9092b" providerId="ADAL" clId="{A0BBFCB7-6AF7-4FE1-86B6-D18A6A877AC2}" dt="2024-09-02T20:59:02.955" v="108"/>
          <ac:cxnSpMkLst>
            <pc:docMk/>
            <pc:sldMk cId="4126394119" sldId="677"/>
            <ac:cxnSpMk id="45" creationId="{1348BD9F-30F7-9968-2231-8D7EAC72D377}"/>
          </ac:cxnSpMkLst>
        </pc:cxnChg>
        <pc:cxnChg chg="mod">
          <ac:chgData name="Guerrero Fernando Andres" userId="afa393c9-cd6f-412a-a706-6f7b96f9092b" providerId="ADAL" clId="{A0BBFCB7-6AF7-4FE1-86B6-D18A6A877AC2}" dt="2024-09-02T20:59:01.158" v="107"/>
          <ac:cxnSpMkLst>
            <pc:docMk/>
            <pc:sldMk cId="4126394119" sldId="677"/>
            <ac:cxnSpMk id="67" creationId="{7E0B39F3-6DDD-9F60-E02C-E97B1248F936}"/>
          </ac:cxnSpMkLst>
        </pc:cxnChg>
      </pc:sldChg>
      <pc:sldChg chg="delSp modSp mod modNotesTx">
        <pc:chgData name="Guerrero Fernando Andres" userId="afa393c9-cd6f-412a-a706-6f7b96f9092b" providerId="ADAL" clId="{A0BBFCB7-6AF7-4FE1-86B6-D18A6A877AC2}" dt="2024-09-02T21:00:48.311" v="154"/>
        <pc:sldMkLst>
          <pc:docMk/>
          <pc:sldMk cId="3132177106" sldId="731"/>
        </pc:sldMkLst>
        <pc:spChg chg="mod">
          <ac:chgData name="Guerrero Fernando Andres" userId="afa393c9-cd6f-412a-a706-6f7b96f9092b" providerId="ADAL" clId="{A0BBFCB7-6AF7-4FE1-86B6-D18A6A877AC2}" dt="2024-09-02T21:00:31.636" v="152" actId="20577"/>
          <ac:spMkLst>
            <pc:docMk/>
            <pc:sldMk cId="3132177106" sldId="731"/>
            <ac:spMk id="2" creationId="{7A23EC85-5F41-A2A0-B5F5-32C4917C08BA}"/>
          </ac:spMkLst>
        </pc:spChg>
        <pc:spChg chg="mod">
          <ac:chgData name="Guerrero Fernando Andres" userId="afa393c9-cd6f-412a-a706-6f7b96f9092b" providerId="ADAL" clId="{A0BBFCB7-6AF7-4FE1-86B6-D18A6A877AC2}" dt="2024-09-02T21:00:40.214" v="153"/>
          <ac:spMkLst>
            <pc:docMk/>
            <pc:sldMk cId="3132177106" sldId="731"/>
            <ac:spMk id="4" creationId="{4E7D02B9-D061-597A-1563-FB418AE2262D}"/>
          </ac:spMkLst>
        </pc:spChg>
        <pc:spChg chg="del mod">
          <ac:chgData name="Guerrero Fernando Andres" userId="afa393c9-cd6f-412a-a706-6f7b96f9092b" providerId="ADAL" clId="{A0BBFCB7-6AF7-4FE1-86B6-D18A6A877AC2}" dt="2024-09-02T20:50:38.201" v="64" actId="478"/>
          <ac:spMkLst>
            <pc:docMk/>
            <pc:sldMk cId="3132177106" sldId="731"/>
            <ac:spMk id="5" creationId="{456B580D-1772-D16C-6EF0-F79DA65FC65E}"/>
          </ac:spMkLst>
        </pc:spChg>
        <pc:graphicFrameChg chg="mod">
          <ac:chgData name="Guerrero Fernando Andres" userId="afa393c9-cd6f-412a-a706-6f7b96f9092b" providerId="ADAL" clId="{A0BBFCB7-6AF7-4FE1-86B6-D18A6A877AC2}" dt="2024-09-02T21:00:48.311" v="154"/>
          <ac:graphicFrameMkLst>
            <pc:docMk/>
            <pc:sldMk cId="3132177106" sldId="731"/>
            <ac:graphicFrameMk id="9" creationId="{D79416C8-FABC-4F57-8198-9AE61459DE57}"/>
          </ac:graphicFrameMkLst>
        </pc:graphicFrameChg>
      </pc:sldChg>
      <pc:sldChg chg="addSp delSp modSp mod modNotesTx">
        <pc:chgData name="Guerrero Fernando Andres" userId="afa393c9-cd6f-412a-a706-6f7b96f9092b" providerId="ADAL" clId="{A0BBFCB7-6AF7-4FE1-86B6-D18A6A877AC2}" dt="2024-09-02T21:02:33.719" v="173" actId="14100"/>
        <pc:sldMkLst>
          <pc:docMk/>
          <pc:sldMk cId="1887827340" sldId="737"/>
        </pc:sldMkLst>
        <pc:spChg chg="mod">
          <ac:chgData name="Guerrero Fernando Andres" userId="afa393c9-cd6f-412a-a706-6f7b96f9092b" providerId="ADAL" clId="{A0BBFCB7-6AF7-4FE1-86B6-D18A6A877AC2}" dt="2024-09-02T20:59:04.468" v="112"/>
          <ac:spMkLst>
            <pc:docMk/>
            <pc:sldMk cId="1887827340" sldId="737"/>
            <ac:spMk id="2" creationId="{C78C93AA-9620-6A32-DE6B-C6716140E297}"/>
          </ac:spMkLst>
        </pc:spChg>
        <pc:spChg chg="add del mod">
          <ac:chgData name="Guerrero Fernando Andres" userId="afa393c9-cd6f-412a-a706-6f7b96f9092b" providerId="ADAL" clId="{A0BBFCB7-6AF7-4FE1-86B6-D18A6A877AC2}" dt="2024-09-02T21:02:11.380" v="169" actId="478"/>
          <ac:spMkLst>
            <pc:docMk/>
            <pc:sldMk cId="1887827340" sldId="737"/>
            <ac:spMk id="8" creationId="{31590085-8C9A-203E-C7EC-7A99F8C12151}"/>
          </ac:spMkLst>
        </pc:spChg>
        <pc:spChg chg="mod">
          <ac:chgData name="Guerrero Fernando Andres" userId="afa393c9-cd6f-412a-a706-6f7b96f9092b" providerId="ADAL" clId="{A0BBFCB7-6AF7-4FE1-86B6-D18A6A877AC2}" dt="2024-09-02T21:02:33.719" v="173" actId="14100"/>
          <ac:spMkLst>
            <pc:docMk/>
            <pc:sldMk cId="1887827340" sldId="737"/>
            <ac:spMk id="11" creationId="{5AE6B881-1E27-99F7-7DD8-35C8EB4C478B}"/>
          </ac:spMkLst>
        </pc:spChg>
        <pc:graphicFrameChg chg="mod">
          <ac:chgData name="Guerrero Fernando Andres" userId="afa393c9-cd6f-412a-a706-6f7b96f9092b" providerId="ADAL" clId="{A0BBFCB7-6AF7-4FE1-86B6-D18A6A877AC2}" dt="2024-09-02T21:02:22.572" v="171"/>
          <ac:graphicFrameMkLst>
            <pc:docMk/>
            <pc:sldMk cId="1887827340" sldId="737"/>
            <ac:graphicFrameMk id="9" creationId="{D85AAE09-4995-0049-D24D-51EE40802717}"/>
          </ac:graphicFrameMkLst>
        </pc:graphicFrameChg>
      </pc:sldChg>
      <pc:sldChg chg="modSp mod">
        <pc:chgData name="Guerrero Fernando Andres" userId="afa393c9-cd6f-412a-a706-6f7b96f9092b" providerId="ADAL" clId="{A0BBFCB7-6AF7-4FE1-86B6-D18A6A877AC2}" dt="2024-09-02T21:01:05.503" v="163"/>
        <pc:sldMkLst>
          <pc:docMk/>
          <pc:sldMk cId="4192698094" sldId="822"/>
        </pc:sldMkLst>
        <pc:spChg chg="mod">
          <ac:chgData name="Guerrero Fernando Andres" userId="afa393c9-cd6f-412a-a706-6f7b96f9092b" providerId="ADAL" clId="{A0BBFCB7-6AF7-4FE1-86B6-D18A6A877AC2}" dt="2024-09-02T21:00:56.583" v="162" actId="20577"/>
          <ac:spMkLst>
            <pc:docMk/>
            <pc:sldMk cId="4192698094" sldId="822"/>
            <ac:spMk id="5" creationId="{E1804F12-0717-F87B-EDBF-C0F004108E5F}"/>
          </ac:spMkLst>
        </pc:spChg>
        <pc:graphicFrameChg chg="mod">
          <ac:chgData name="Guerrero Fernando Andres" userId="afa393c9-cd6f-412a-a706-6f7b96f9092b" providerId="ADAL" clId="{A0BBFCB7-6AF7-4FE1-86B6-D18A6A877AC2}" dt="2024-09-02T21:01:05.503" v="163"/>
          <ac:graphicFrameMkLst>
            <pc:docMk/>
            <pc:sldMk cId="4192698094" sldId="822"/>
            <ac:graphicFrameMk id="4" creationId="{34ECDF65-B619-43A9-AC1E-9ECFD9CA3B19}"/>
          </ac:graphicFrameMkLst>
        </pc:graphicFrameChg>
      </pc:sldChg>
      <pc:sldChg chg="modSp mod">
        <pc:chgData name="Guerrero Fernando Andres" userId="afa393c9-cd6f-412a-a706-6f7b96f9092b" providerId="ADAL" clId="{A0BBFCB7-6AF7-4FE1-86B6-D18A6A877AC2}" dt="2024-09-02T21:01:42.012" v="166"/>
        <pc:sldMkLst>
          <pc:docMk/>
          <pc:sldMk cId="3597318462" sldId="827"/>
        </pc:sldMkLst>
        <pc:spChg chg="mod">
          <ac:chgData name="Guerrero Fernando Andres" userId="afa393c9-cd6f-412a-a706-6f7b96f9092b" providerId="ADAL" clId="{A0BBFCB7-6AF7-4FE1-86B6-D18A6A877AC2}" dt="2024-09-02T21:01:21.059" v="164"/>
          <ac:spMkLst>
            <pc:docMk/>
            <pc:sldMk cId="3597318462" sldId="827"/>
            <ac:spMk id="4" creationId="{492EED73-7E1A-FBD5-3A6B-C030B3054C6C}"/>
          </ac:spMkLst>
        </pc:spChg>
        <pc:spChg chg="mod">
          <ac:chgData name="Guerrero Fernando Andres" userId="afa393c9-cd6f-412a-a706-6f7b96f9092b" providerId="ADAL" clId="{A0BBFCB7-6AF7-4FE1-86B6-D18A6A877AC2}" dt="2024-09-02T20:59:06.230" v="117"/>
          <ac:spMkLst>
            <pc:docMk/>
            <pc:sldMk cId="3597318462" sldId="827"/>
            <ac:spMk id="7" creationId="{D71AB636-E7CD-C98B-ACFB-B1E989E3EE62}"/>
          </ac:spMkLst>
        </pc:spChg>
        <pc:graphicFrameChg chg="mod">
          <ac:chgData name="Guerrero Fernando Andres" userId="afa393c9-cd6f-412a-a706-6f7b96f9092b" providerId="ADAL" clId="{A0BBFCB7-6AF7-4FE1-86B6-D18A6A877AC2}" dt="2024-09-02T21:01:35.250" v="165"/>
          <ac:graphicFrameMkLst>
            <pc:docMk/>
            <pc:sldMk cId="3597318462" sldId="827"/>
            <ac:graphicFrameMk id="10" creationId="{27BA5E48-9A85-404A-BD58-239422C8CF43}"/>
          </ac:graphicFrameMkLst>
        </pc:graphicFrameChg>
        <pc:graphicFrameChg chg="mod">
          <ac:chgData name="Guerrero Fernando Andres" userId="afa393c9-cd6f-412a-a706-6f7b96f9092b" providerId="ADAL" clId="{A0BBFCB7-6AF7-4FE1-86B6-D18A6A877AC2}" dt="2024-09-02T21:01:42.012" v="166"/>
          <ac:graphicFrameMkLst>
            <pc:docMk/>
            <pc:sldMk cId="3597318462" sldId="827"/>
            <ac:graphicFrameMk id="11" creationId="{7BD65E68-9D97-4FF3-83CE-334C6C90B180}"/>
          </ac:graphicFrameMkLst>
        </pc:graphicFrameChg>
      </pc:sldChg>
      <pc:sldChg chg="modSp mod">
        <pc:chgData name="Guerrero Fernando Andres" userId="afa393c9-cd6f-412a-a706-6f7b96f9092b" providerId="ADAL" clId="{A0BBFCB7-6AF7-4FE1-86B6-D18A6A877AC2}" dt="2024-09-02T21:00:18.042" v="140"/>
        <pc:sldMkLst>
          <pc:docMk/>
          <pc:sldMk cId="793903746" sldId="2013"/>
        </pc:sldMkLst>
        <pc:spChg chg="mod">
          <ac:chgData name="Guerrero Fernando Andres" userId="afa393c9-cd6f-412a-a706-6f7b96f9092b" providerId="ADAL" clId="{A0BBFCB7-6AF7-4FE1-86B6-D18A6A877AC2}" dt="2024-09-02T20:59:06.459" v="118" actId="20577"/>
          <ac:spMkLst>
            <pc:docMk/>
            <pc:sldMk cId="793903746" sldId="2013"/>
            <ac:spMk id="2" creationId="{7BD9F9C0-E28E-5369-616A-23AD0824397B}"/>
          </ac:spMkLst>
        </pc:spChg>
        <pc:spChg chg="mod">
          <ac:chgData name="Guerrero Fernando Andres" userId="afa393c9-cd6f-412a-a706-6f7b96f9092b" providerId="ADAL" clId="{A0BBFCB7-6AF7-4FE1-86B6-D18A6A877AC2}" dt="2024-09-02T20:59:51.095" v="135" actId="20577"/>
          <ac:spMkLst>
            <pc:docMk/>
            <pc:sldMk cId="793903746" sldId="2013"/>
            <ac:spMk id="3" creationId="{9C790232-B303-28D3-1F36-642BF7C9FD11}"/>
          </ac:spMkLst>
        </pc:spChg>
        <pc:spChg chg="mod">
          <ac:chgData name="Guerrero Fernando Andres" userId="afa393c9-cd6f-412a-a706-6f7b96f9092b" providerId="ADAL" clId="{A0BBFCB7-6AF7-4FE1-86B6-D18A6A877AC2}" dt="2024-09-02T20:59:39.251" v="125" actId="20577"/>
          <ac:spMkLst>
            <pc:docMk/>
            <pc:sldMk cId="793903746" sldId="2013"/>
            <ac:spMk id="6" creationId="{53DBCFB0-80ED-AE25-643F-FB8C90C3EF62}"/>
          </ac:spMkLst>
        </pc:spChg>
        <pc:graphicFrameChg chg="mod">
          <ac:chgData name="Guerrero Fernando Andres" userId="afa393c9-cd6f-412a-a706-6f7b96f9092b" providerId="ADAL" clId="{A0BBFCB7-6AF7-4FE1-86B6-D18A6A877AC2}" dt="2024-09-02T21:00:10.084" v="139" actId="20577"/>
          <ac:graphicFrameMkLst>
            <pc:docMk/>
            <pc:sldMk cId="793903746" sldId="2013"/>
            <ac:graphicFrameMk id="8" creationId="{C153159C-42AC-4B33-A9B7-DC3A603546C5}"/>
          </ac:graphicFrameMkLst>
        </pc:graphicFrameChg>
        <pc:graphicFrameChg chg="mod">
          <ac:chgData name="Guerrero Fernando Andres" userId="afa393c9-cd6f-412a-a706-6f7b96f9092b" providerId="ADAL" clId="{A0BBFCB7-6AF7-4FE1-86B6-D18A6A877AC2}" dt="2024-09-02T21:00:18.042" v="140"/>
          <ac:graphicFrameMkLst>
            <pc:docMk/>
            <pc:sldMk cId="793903746" sldId="2013"/>
            <ac:graphicFrameMk id="13" creationId="{20350F25-772C-FFB6-3065-C9CBB7DF3797}"/>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idbg-my.sharepoint.com/personal/csucre_iadb_org/Documents/Georgetown%20University/2022-23%20Fall%20(WHES)/Georgetown%20University%20Fall%202022-23%20Lecture%2008%20Data.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ontserrat" pitchFamily="2" charset="0"/>
                <a:ea typeface="+mn-ea"/>
                <a:cs typeface="+mn-cs"/>
              </a:defRPr>
            </a:pPr>
            <a:r>
              <a:rPr lang="es-AR" dirty="0"/>
              <a:t>Minerales utilizados en los </a:t>
            </a:r>
            <a:r>
              <a:rPr lang="es-AR" dirty="0" err="1"/>
              <a:t>EVs</a:t>
            </a:r>
            <a:r>
              <a:rPr lang="es-AR" dirty="0"/>
              <a:t> en comparación con los motores de combustión interna</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ontserrat" pitchFamily="2" charset="0"/>
              <a:ea typeface="+mn-ea"/>
              <a:cs typeface="+mn-cs"/>
            </a:defRPr>
          </a:pPr>
          <a:endParaRPr lang="es-AR"/>
        </a:p>
      </c:txPr>
    </c:title>
    <c:autoTitleDeleted val="0"/>
    <c:plotArea>
      <c:layout/>
      <c:barChart>
        <c:barDir val="bar"/>
        <c:grouping val="stacked"/>
        <c:varyColors val="0"/>
        <c:ser>
          <c:idx val="0"/>
          <c:order val="0"/>
          <c:tx>
            <c:strRef>
              <c:f>'Executive summary'!$B$5</c:f>
              <c:strCache>
                <c:ptCount val="1"/>
                <c:pt idx="0">
                  <c:v>Cobre</c:v>
                </c:pt>
              </c:strCache>
            </c:strRef>
          </c:tx>
          <c:spPr>
            <a:solidFill>
              <a:schemeClr val="accent1"/>
            </a:solidFill>
            <a:ln>
              <a:noFill/>
            </a:ln>
            <a:effectLst/>
          </c:spPr>
          <c:invertIfNegative val="0"/>
          <c:cat>
            <c:strRef>
              <c:f>'Executive summary'!$A$6:$A$7</c:f>
              <c:strCache>
                <c:ptCount val="2"/>
                <c:pt idx="0">
                  <c:v>Electric car</c:v>
                </c:pt>
                <c:pt idx="1">
                  <c:v>Conventional car</c:v>
                </c:pt>
              </c:strCache>
            </c:strRef>
          </c:cat>
          <c:val>
            <c:numRef>
              <c:f>'Executive summary'!$B$6:$B$7</c:f>
              <c:numCache>
                <c:formatCode>General</c:formatCode>
                <c:ptCount val="2"/>
                <c:pt idx="0">
                  <c:v>53.2</c:v>
                </c:pt>
                <c:pt idx="1">
                  <c:v>22.3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C2F1-46DD-8E92-017CFC87F2E3}"/>
            </c:ext>
          </c:extLst>
        </c:ser>
        <c:ser>
          <c:idx val="1"/>
          <c:order val="1"/>
          <c:tx>
            <c:strRef>
              <c:f>'Executive summary'!$C$5</c:f>
              <c:strCache>
                <c:ptCount val="1"/>
                <c:pt idx="0">
                  <c:v>Litio</c:v>
                </c:pt>
              </c:strCache>
            </c:strRef>
          </c:tx>
          <c:spPr>
            <a:solidFill>
              <a:schemeClr val="accent2"/>
            </a:solidFill>
            <a:ln>
              <a:noFill/>
            </a:ln>
            <a:effectLst/>
          </c:spPr>
          <c:invertIfNegative val="0"/>
          <c:cat>
            <c:strRef>
              <c:f>'Executive summary'!$A$6:$A$7</c:f>
              <c:strCache>
                <c:ptCount val="2"/>
                <c:pt idx="0">
                  <c:v>Electric car</c:v>
                </c:pt>
                <c:pt idx="1">
                  <c:v>Conventional car</c:v>
                </c:pt>
              </c:strCache>
            </c:strRef>
          </c:cat>
          <c:val>
            <c:numRef>
              <c:f>'Executive summary'!$C$6:$C$7</c:f>
              <c:numCache>
                <c:formatCode>General</c:formatCode>
                <c:ptCount val="2"/>
                <c:pt idx="0">
                  <c:v>8.9</c:v>
                </c:pt>
                <c:pt idx="1">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C2F1-46DD-8E92-017CFC87F2E3}"/>
            </c:ext>
          </c:extLst>
        </c:ser>
        <c:ser>
          <c:idx val="2"/>
          <c:order val="2"/>
          <c:tx>
            <c:strRef>
              <c:f>'Executive summary'!$D$5</c:f>
              <c:strCache>
                <c:ptCount val="1"/>
                <c:pt idx="0">
                  <c:v>Níquel</c:v>
                </c:pt>
              </c:strCache>
            </c:strRef>
          </c:tx>
          <c:spPr>
            <a:solidFill>
              <a:schemeClr val="accent3"/>
            </a:solidFill>
            <a:ln>
              <a:noFill/>
            </a:ln>
            <a:effectLst/>
          </c:spPr>
          <c:invertIfNegative val="0"/>
          <c:cat>
            <c:strRef>
              <c:f>'Executive summary'!$A$6:$A$7</c:f>
              <c:strCache>
                <c:ptCount val="2"/>
                <c:pt idx="0">
                  <c:v>Electric car</c:v>
                </c:pt>
                <c:pt idx="1">
                  <c:v>Conventional car</c:v>
                </c:pt>
              </c:strCache>
            </c:strRef>
          </c:cat>
          <c:val>
            <c:numRef>
              <c:f>'Executive summary'!$D$6:$D$7</c:f>
              <c:numCache>
                <c:formatCode>General</c:formatCode>
                <c:ptCount val="2"/>
                <c:pt idx="0">
                  <c:v>39.9</c:v>
                </c:pt>
                <c:pt idx="1">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C2F1-46DD-8E92-017CFC87F2E3}"/>
            </c:ext>
          </c:extLst>
        </c:ser>
        <c:ser>
          <c:idx val="3"/>
          <c:order val="3"/>
          <c:tx>
            <c:strRef>
              <c:f>'Executive summary'!$E$5</c:f>
              <c:strCache>
                <c:ptCount val="1"/>
                <c:pt idx="0">
                  <c:v>Manganeso</c:v>
                </c:pt>
              </c:strCache>
            </c:strRef>
          </c:tx>
          <c:spPr>
            <a:solidFill>
              <a:schemeClr val="accent4"/>
            </a:solidFill>
            <a:ln>
              <a:noFill/>
            </a:ln>
            <a:effectLst/>
          </c:spPr>
          <c:invertIfNegative val="0"/>
          <c:cat>
            <c:strRef>
              <c:f>'Executive summary'!$A$6:$A$7</c:f>
              <c:strCache>
                <c:ptCount val="2"/>
                <c:pt idx="0">
                  <c:v>Electric car</c:v>
                </c:pt>
                <c:pt idx="1">
                  <c:v>Conventional car</c:v>
                </c:pt>
              </c:strCache>
            </c:strRef>
          </c:cat>
          <c:val>
            <c:numRef>
              <c:f>'Executive summary'!$E$6:$E$7</c:f>
              <c:numCache>
                <c:formatCode>General</c:formatCode>
                <c:ptCount val="2"/>
                <c:pt idx="0">
                  <c:v>24.5</c:v>
                </c:pt>
                <c:pt idx="1">
                  <c:v>11.2</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C2F1-46DD-8E92-017CFC87F2E3}"/>
            </c:ext>
          </c:extLst>
        </c:ser>
        <c:ser>
          <c:idx val="4"/>
          <c:order val="4"/>
          <c:tx>
            <c:strRef>
              <c:f>'Executive summary'!$F$5</c:f>
              <c:strCache>
                <c:ptCount val="1"/>
                <c:pt idx="0">
                  <c:v>Cobalto</c:v>
                </c:pt>
              </c:strCache>
            </c:strRef>
          </c:tx>
          <c:spPr>
            <a:solidFill>
              <a:schemeClr val="accent5"/>
            </a:solidFill>
            <a:ln>
              <a:noFill/>
            </a:ln>
            <a:effectLst/>
          </c:spPr>
          <c:invertIfNegative val="0"/>
          <c:cat>
            <c:strRef>
              <c:f>'Executive summary'!$A$6:$A$7</c:f>
              <c:strCache>
                <c:ptCount val="2"/>
                <c:pt idx="0">
                  <c:v>Electric car</c:v>
                </c:pt>
                <c:pt idx="1">
                  <c:v>Conventional car</c:v>
                </c:pt>
              </c:strCache>
            </c:strRef>
          </c:cat>
          <c:val>
            <c:numRef>
              <c:f>'Executive summary'!$F$6:$F$7</c:f>
              <c:numCache>
                <c:formatCode>General</c:formatCode>
                <c:ptCount val="2"/>
                <c:pt idx="0">
                  <c:v>13.3</c:v>
                </c:pt>
                <c:pt idx="1">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4-C2F1-46DD-8E92-017CFC87F2E3}"/>
            </c:ext>
          </c:extLst>
        </c:ser>
        <c:ser>
          <c:idx val="5"/>
          <c:order val="5"/>
          <c:tx>
            <c:strRef>
              <c:f>'Executive summary'!$G$5</c:f>
              <c:strCache>
                <c:ptCount val="1"/>
                <c:pt idx="0">
                  <c:v>Grafito</c:v>
                </c:pt>
              </c:strCache>
            </c:strRef>
          </c:tx>
          <c:spPr>
            <a:solidFill>
              <a:schemeClr val="accent6"/>
            </a:solidFill>
            <a:ln>
              <a:noFill/>
            </a:ln>
            <a:effectLst/>
          </c:spPr>
          <c:invertIfNegative val="0"/>
          <c:cat>
            <c:strRef>
              <c:f>'Executive summary'!$A$6:$A$7</c:f>
              <c:strCache>
                <c:ptCount val="2"/>
                <c:pt idx="0">
                  <c:v>Electric car</c:v>
                </c:pt>
                <c:pt idx="1">
                  <c:v>Conventional car</c:v>
                </c:pt>
              </c:strCache>
            </c:strRef>
          </c:cat>
          <c:val>
            <c:numRef>
              <c:f>'Executive summary'!$G$6:$G$7</c:f>
              <c:numCache>
                <c:formatCode>General</c:formatCode>
                <c:ptCount val="2"/>
                <c:pt idx="0">
                  <c:v>66.3</c:v>
                </c:pt>
                <c:pt idx="1">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C2F1-46DD-8E92-017CFC87F2E3}"/>
            </c:ext>
          </c:extLst>
        </c:ser>
        <c:ser>
          <c:idx val="6"/>
          <c:order val="6"/>
          <c:tx>
            <c:strRef>
              <c:f>'Executive summary'!$H$5</c:f>
              <c:strCache>
                <c:ptCount val="1"/>
                <c:pt idx="0">
                  <c:v>Zinc</c:v>
                </c:pt>
              </c:strCache>
            </c:strRef>
          </c:tx>
          <c:spPr>
            <a:solidFill>
              <a:schemeClr val="accent1">
                <a:lumMod val="60000"/>
              </a:schemeClr>
            </a:solidFill>
            <a:ln>
              <a:noFill/>
            </a:ln>
            <a:effectLst/>
          </c:spPr>
          <c:invertIfNegative val="0"/>
          <c:cat>
            <c:strRef>
              <c:f>'Executive summary'!$A$6:$A$7</c:f>
              <c:strCache>
                <c:ptCount val="2"/>
                <c:pt idx="0">
                  <c:v>Electric car</c:v>
                </c:pt>
                <c:pt idx="1">
                  <c:v>Conventional car</c:v>
                </c:pt>
              </c:strCache>
            </c:strRef>
          </c:cat>
          <c:val>
            <c:numRef>
              <c:f>'Executive summary'!$H$6:$H$7</c:f>
              <c:numCache>
                <c:formatCode>General</c:formatCode>
                <c:ptCount val="2"/>
                <c:pt idx="0">
                  <c:v>0.1</c:v>
                </c:pt>
                <c:pt idx="1">
                  <c:v>0.1</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C2F1-46DD-8E92-017CFC87F2E3}"/>
            </c:ext>
          </c:extLst>
        </c:ser>
        <c:ser>
          <c:idx val="7"/>
          <c:order val="7"/>
          <c:tx>
            <c:strRef>
              <c:f>'Executive summary'!$I$5</c:f>
              <c:strCache>
                <c:ptCount val="1"/>
                <c:pt idx="0">
                  <c:v>Tierras raras</c:v>
                </c:pt>
              </c:strCache>
            </c:strRef>
          </c:tx>
          <c:spPr>
            <a:solidFill>
              <a:schemeClr val="accent2">
                <a:lumMod val="60000"/>
              </a:schemeClr>
            </a:solidFill>
            <a:ln>
              <a:noFill/>
            </a:ln>
            <a:effectLst/>
          </c:spPr>
          <c:invertIfNegative val="0"/>
          <c:cat>
            <c:strRef>
              <c:f>'Executive summary'!$A$6:$A$7</c:f>
              <c:strCache>
                <c:ptCount val="2"/>
                <c:pt idx="0">
                  <c:v>Electric car</c:v>
                </c:pt>
                <c:pt idx="1">
                  <c:v>Conventional car</c:v>
                </c:pt>
              </c:strCache>
            </c:strRef>
          </c:cat>
          <c:val>
            <c:numRef>
              <c:f>'Executive summary'!$I$6:$I$7</c:f>
              <c:numCache>
                <c:formatCode>General</c:formatCode>
                <c:ptCount val="2"/>
                <c:pt idx="0">
                  <c:v>0.5</c:v>
                </c:pt>
                <c:pt idx="1">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C2F1-46DD-8E92-017CFC87F2E3}"/>
            </c:ext>
          </c:extLst>
        </c:ser>
        <c:ser>
          <c:idx val="8"/>
          <c:order val="8"/>
          <c:tx>
            <c:strRef>
              <c:f>'Executive summary'!$J$5</c:f>
              <c:strCache>
                <c:ptCount val="1"/>
                <c:pt idx="0">
                  <c:v>Otros</c:v>
                </c:pt>
              </c:strCache>
            </c:strRef>
          </c:tx>
          <c:spPr>
            <a:solidFill>
              <a:schemeClr val="accent3">
                <a:lumMod val="60000"/>
              </a:schemeClr>
            </a:solidFill>
            <a:ln>
              <a:noFill/>
            </a:ln>
            <a:effectLst/>
          </c:spPr>
          <c:invertIfNegative val="0"/>
          <c:cat>
            <c:strRef>
              <c:f>'Executive summary'!$A$6:$A$7</c:f>
              <c:strCache>
                <c:ptCount val="2"/>
                <c:pt idx="0">
                  <c:v>Electric car</c:v>
                </c:pt>
                <c:pt idx="1">
                  <c:v>Conventional car</c:v>
                </c:pt>
              </c:strCache>
            </c:strRef>
          </c:cat>
          <c:val>
            <c:numRef>
              <c:f>'Executive summary'!$J$6:$J$7</c:f>
              <c:numCache>
                <c:formatCode>General</c:formatCode>
                <c:ptCount val="2"/>
                <c:pt idx="0">
                  <c:v>0.31</c:v>
                </c:pt>
                <c:pt idx="1">
                  <c:v>0.3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8-C2F1-46DD-8E92-017CFC87F2E3}"/>
            </c:ext>
          </c:extLst>
        </c:ser>
        <c:dLbls>
          <c:showLegendKey val="0"/>
          <c:showVal val="0"/>
          <c:showCatName val="0"/>
          <c:showSerName val="0"/>
          <c:showPercent val="0"/>
          <c:showBubbleSize val="0"/>
        </c:dLbls>
        <c:gapWidth val="150"/>
        <c:overlap val="100"/>
        <c:axId val="1107838928"/>
        <c:axId val="1107834352"/>
      </c:barChart>
      <c:catAx>
        <c:axId val="11078389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crossAx val="1107834352"/>
        <c:crosses val="autoZero"/>
        <c:auto val="1"/>
        <c:lblAlgn val="ctr"/>
        <c:lblOffset val="100"/>
        <c:noMultiLvlLbl val="0"/>
      </c:catAx>
      <c:valAx>
        <c:axId val="110783435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r>
                  <a:rPr lang="es-419"/>
                  <a:t>Kg/vehículo</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crossAx val="1107838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latin typeface="Montserrat" pitchFamily="2" charset="0"/>
        </a:defRPr>
      </a:pPr>
      <a:endParaRPr lang="es-A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ontserrat" pitchFamily="2" charset="0"/>
                <a:ea typeface="+mn-ea"/>
                <a:cs typeface="+mn-cs"/>
              </a:defRPr>
            </a:pPr>
            <a:r>
              <a:rPr lang="es-AR" dirty="0"/>
              <a:t>Minerales utilizados en la generación de combustibles fósiles frente a energías limpias</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ontserrat" pitchFamily="2" charset="0"/>
              <a:ea typeface="+mn-ea"/>
              <a:cs typeface="+mn-cs"/>
            </a:defRPr>
          </a:pPr>
          <a:endParaRPr lang="es-AR"/>
        </a:p>
      </c:txPr>
    </c:title>
    <c:autoTitleDeleted val="0"/>
    <c:plotArea>
      <c:layout/>
      <c:barChart>
        <c:barDir val="bar"/>
        <c:grouping val="stacked"/>
        <c:varyColors val="0"/>
        <c:ser>
          <c:idx val="0"/>
          <c:order val="0"/>
          <c:tx>
            <c:strRef>
              <c:f>'Executive summary'!$B$13</c:f>
              <c:strCache>
                <c:ptCount val="1"/>
                <c:pt idx="0">
                  <c:v>Cobre</c:v>
                </c:pt>
              </c:strCache>
            </c:strRef>
          </c:tx>
          <c:spPr>
            <a:solidFill>
              <a:schemeClr val="accent1"/>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summary'!$B$14:$B$19</c:f>
              <c:numCache>
                <c:formatCode>General</c:formatCode>
                <c:ptCount val="6"/>
                <c:pt idx="0">
                  <c:v>8000</c:v>
                </c:pt>
                <c:pt idx="1">
                  <c:v>2900</c:v>
                </c:pt>
                <c:pt idx="2">
                  <c:v>2822.1</c:v>
                </c:pt>
                <c:pt idx="3">
                  <c:v>1473</c:v>
                </c:pt>
                <c:pt idx="4">
                  <c:v>1150</c:v>
                </c:pt>
                <c:pt idx="5">
                  <c:v>1100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0-3077-4977-AA4E-6CDC5AD974FD}"/>
            </c:ext>
          </c:extLst>
        </c:ser>
        <c:ser>
          <c:idx val="1"/>
          <c:order val="1"/>
          <c:tx>
            <c:strRef>
              <c:f>'Executive summary'!$C$13</c:f>
              <c:strCache>
                <c:ptCount val="1"/>
                <c:pt idx="0">
                  <c:v>Níquel</c:v>
                </c:pt>
              </c:strCache>
            </c:strRef>
          </c:tx>
          <c:spPr>
            <a:solidFill>
              <a:schemeClr val="accent2"/>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summary'!$C$14:$C$19</c:f>
              <c:numCache>
                <c:formatCode>General</c:formatCode>
                <c:ptCount val="6"/>
                <c:pt idx="0">
                  <c:v>240</c:v>
                </c:pt>
                <c:pt idx="1">
                  <c:v>403.5</c:v>
                </c:pt>
                <c:pt idx="2">
                  <c:v>1.3</c:v>
                </c:pt>
                <c:pt idx="3">
                  <c:v>1297.4000000000001</c:v>
                </c:pt>
                <c:pt idx="4">
                  <c:v>721.04</c:v>
                </c:pt>
                <c:pt idx="5">
                  <c:v>15.75</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1-3077-4977-AA4E-6CDC5AD974FD}"/>
            </c:ext>
          </c:extLst>
        </c:ser>
        <c:ser>
          <c:idx val="2"/>
          <c:order val="2"/>
          <c:tx>
            <c:strRef>
              <c:f>'Executive summary'!$D$13</c:f>
              <c:strCache>
                <c:ptCount val="1"/>
                <c:pt idx="0">
                  <c:v>Manganeso</c:v>
                </c:pt>
              </c:strCache>
            </c:strRef>
          </c:tx>
          <c:spPr>
            <a:solidFill>
              <a:schemeClr val="accent3"/>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summary'!$D$14:$D$19</c:f>
              <c:numCache>
                <c:formatCode>General</c:formatCode>
                <c:ptCount val="6"/>
                <c:pt idx="0">
                  <c:v>790</c:v>
                </c:pt>
                <c:pt idx="1">
                  <c:v>780</c:v>
                </c:pt>
                <c:pt idx="2">
                  <c:v>0</c:v>
                </c:pt>
                <c:pt idx="3">
                  <c:v>147.69</c:v>
                </c:pt>
                <c:pt idx="4">
                  <c:v>4.63</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2-3077-4977-AA4E-6CDC5AD974FD}"/>
            </c:ext>
          </c:extLst>
        </c:ser>
        <c:ser>
          <c:idx val="3"/>
          <c:order val="3"/>
          <c:tx>
            <c:strRef>
              <c:f>'Executive summary'!$E$13</c:f>
              <c:strCache>
                <c:ptCount val="1"/>
                <c:pt idx="0">
                  <c:v>Cobalto</c:v>
                </c:pt>
              </c:strCache>
            </c:strRef>
          </c:tx>
          <c:spPr>
            <a:solidFill>
              <a:schemeClr val="accent4"/>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summary'!$E$14:$E$19</c:f>
              <c:numCache>
                <c:formatCode>General</c:formatCode>
                <c:ptCount val="6"/>
                <c:pt idx="0">
                  <c:v>0</c:v>
                </c:pt>
                <c:pt idx="2">
                  <c:v>0</c:v>
                </c:pt>
                <c:pt idx="3">
                  <c:v>0</c:v>
                </c:pt>
                <c:pt idx="4">
                  <c:v>201.46</c:v>
                </c:pt>
                <c:pt idx="5">
                  <c:v>1.8</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3-3077-4977-AA4E-6CDC5AD974FD}"/>
            </c:ext>
          </c:extLst>
        </c:ser>
        <c:ser>
          <c:idx val="4"/>
          <c:order val="4"/>
          <c:tx>
            <c:strRef>
              <c:f>'Executive summary'!$F$13</c:f>
              <c:strCache>
                <c:ptCount val="1"/>
                <c:pt idx="0">
                  <c:v>Cromo</c:v>
                </c:pt>
              </c:strCache>
            </c:strRef>
          </c:tx>
          <c:spPr>
            <a:solidFill>
              <a:schemeClr val="accent5"/>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summary'!$F$14:$F$19</c:f>
              <c:numCache>
                <c:formatCode>General</c:formatCode>
                <c:ptCount val="6"/>
                <c:pt idx="0">
                  <c:v>525</c:v>
                </c:pt>
                <c:pt idx="1">
                  <c:v>470</c:v>
                </c:pt>
                <c:pt idx="2">
                  <c:v>0</c:v>
                </c:pt>
                <c:pt idx="3">
                  <c:v>2190</c:v>
                </c:pt>
                <c:pt idx="4">
                  <c:v>307.5</c:v>
                </c:pt>
                <c:pt idx="5">
                  <c:v>48.34</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4-3077-4977-AA4E-6CDC5AD974FD}"/>
            </c:ext>
          </c:extLst>
        </c:ser>
        <c:ser>
          <c:idx val="5"/>
          <c:order val="5"/>
          <c:tx>
            <c:strRef>
              <c:f>'Executive summary'!$G$13</c:f>
              <c:strCache>
                <c:ptCount val="1"/>
                <c:pt idx="0">
                  <c:v>Molibdeno</c:v>
                </c:pt>
              </c:strCache>
            </c:strRef>
          </c:tx>
          <c:spPr>
            <a:solidFill>
              <a:schemeClr val="accent6"/>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summary'!$G$14:$G$19</c:f>
              <c:numCache>
                <c:formatCode>General</c:formatCode>
                <c:ptCount val="6"/>
                <c:pt idx="0">
                  <c:v>109</c:v>
                </c:pt>
                <c:pt idx="1">
                  <c:v>99</c:v>
                </c:pt>
                <c:pt idx="2">
                  <c:v>0</c:v>
                </c:pt>
                <c:pt idx="3">
                  <c:v>70.8</c:v>
                </c:pt>
                <c:pt idx="4">
                  <c:v>66.25</c:v>
                </c:pt>
                <c:pt idx="5">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5-3077-4977-AA4E-6CDC5AD974FD}"/>
            </c:ext>
          </c:extLst>
        </c:ser>
        <c:ser>
          <c:idx val="6"/>
          <c:order val="6"/>
          <c:tx>
            <c:strRef>
              <c:f>'Executive summary'!$H$13</c:f>
              <c:strCache>
                <c:ptCount val="1"/>
                <c:pt idx="0">
                  <c:v>Zinc</c:v>
                </c:pt>
              </c:strCache>
            </c:strRef>
          </c:tx>
          <c:spPr>
            <a:solidFill>
              <a:schemeClr val="accent1">
                <a:lumMod val="60000"/>
              </a:schemeClr>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summary'!$H$14:$H$19</c:f>
              <c:numCache>
                <c:formatCode>General</c:formatCode>
                <c:ptCount val="6"/>
                <c:pt idx="0">
                  <c:v>5500</c:v>
                </c:pt>
                <c:pt idx="1">
                  <c:v>5500</c:v>
                </c:pt>
                <c:pt idx="2">
                  <c:v>29.99</c:v>
                </c:pt>
                <c:pt idx="3">
                  <c:v>0</c:v>
                </c:pt>
                <c:pt idx="4">
                  <c:v>0</c:v>
                </c:pt>
                <c:pt idx="5">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6-3077-4977-AA4E-6CDC5AD974FD}"/>
            </c:ext>
          </c:extLst>
        </c:ser>
        <c:ser>
          <c:idx val="7"/>
          <c:order val="7"/>
          <c:tx>
            <c:strRef>
              <c:f>'Executive summary'!$I$13</c:f>
              <c:strCache>
                <c:ptCount val="1"/>
                <c:pt idx="0">
                  <c:v>Tierras raras</c:v>
                </c:pt>
              </c:strCache>
            </c:strRef>
          </c:tx>
          <c:spPr>
            <a:solidFill>
              <a:schemeClr val="accent2">
                <a:lumMod val="60000"/>
              </a:schemeClr>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summary'!$I$14:$I$19</c:f>
              <c:numCache>
                <c:formatCode>General</c:formatCode>
                <c:ptCount val="6"/>
                <c:pt idx="0">
                  <c:v>239</c:v>
                </c:pt>
                <c:pt idx="1">
                  <c:v>14</c:v>
                </c:pt>
                <c:pt idx="3">
                  <c:v>0.5</c:v>
                </c:pt>
                <c:pt idx="4">
                  <c:v>0</c:v>
                </c:pt>
                <c:pt idx="5">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7-3077-4977-AA4E-6CDC5AD974FD}"/>
            </c:ext>
          </c:extLst>
        </c:ser>
        <c:ser>
          <c:idx val="8"/>
          <c:order val="8"/>
          <c:tx>
            <c:strRef>
              <c:f>'Executive summary'!$J$13</c:f>
              <c:strCache>
                <c:ptCount val="1"/>
                <c:pt idx="0">
                  <c:v>Silicio</c:v>
                </c:pt>
              </c:strCache>
            </c:strRef>
          </c:tx>
          <c:spPr>
            <a:solidFill>
              <a:schemeClr val="accent3">
                <a:lumMod val="60000"/>
              </a:schemeClr>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summary'!$J$14:$J$19</c:f>
              <c:numCache>
                <c:formatCode>General</c:formatCode>
                <c:ptCount val="6"/>
                <c:pt idx="0">
                  <c:v>0</c:v>
                </c:pt>
                <c:pt idx="2">
                  <c:v>3948.3</c:v>
                </c:pt>
                <c:pt idx="3">
                  <c:v>0</c:v>
                </c:pt>
                <c:pt idx="4">
                  <c:v>0</c:v>
                </c:pt>
                <c:pt idx="5">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8-3077-4977-AA4E-6CDC5AD974FD}"/>
            </c:ext>
          </c:extLst>
        </c:ser>
        <c:ser>
          <c:idx val="9"/>
          <c:order val="9"/>
          <c:tx>
            <c:strRef>
              <c:f>'Executive summary'!$K$13</c:f>
              <c:strCache>
                <c:ptCount val="1"/>
                <c:pt idx="0">
                  <c:v>Otros</c:v>
                </c:pt>
              </c:strCache>
            </c:strRef>
          </c:tx>
          <c:spPr>
            <a:solidFill>
              <a:schemeClr val="accent4">
                <a:lumMod val="60000"/>
              </a:schemeClr>
            </a:solidFill>
            <a:ln>
              <a:noFill/>
            </a:ln>
            <a:effectLst/>
          </c:spPr>
          <c:invertIfNegative val="0"/>
          <c:cat>
            <c:strRef>
              <c:f>'Executive summary'!$A$14:$A$19</c:f>
              <c:strCache>
                <c:ptCount val="6"/>
                <c:pt idx="0">
                  <c:v>Offshore wind</c:v>
                </c:pt>
                <c:pt idx="1">
                  <c:v>Onshore wind</c:v>
                </c:pt>
                <c:pt idx="2">
                  <c:v>Solar PV</c:v>
                </c:pt>
                <c:pt idx="3">
                  <c:v>Nuclear</c:v>
                </c:pt>
                <c:pt idx="4">
                  <c:v>Coal</c:v>
                </c:pt>
                <c:pt idx="5">
                  <c:v>Natural gas</c:v>
                </c:pt>
              </c:strCache>
            </c:strRef>
          </c:cat>
          <c:val>
            <c:numRef>
              <c:f>'Executive summary'!$K$14:$K$19</c:f>
              <c:numCache>
                <c:formatCode>General</c:formatCode>
                <c:ptCount val="6"/>
                <c:pt idx="0">
                  <c:v>6</c:v>
                </c:pt>
                <c:pt idx="1">
                  <c:v>0</c:v>
                </c:pt>
                <c:pt idx="2">
                  <c:v>31.95</c:v>
                </c:pt>
                <c:pt idx="3">
                  <c:v>94.28</c:v>
                </c:pt>
                <c:pt idx="4">
                  <c:v>33.9</c:v>
                </c:pt>
                <c:pt idx="5">
                  <c:v>0</c:v>
                </c:pt>
              </c:numCache>
            </c:numRef>
          </c:val>
          <c:extLst xmlns:c16r3="http://schemas.microsoft.com/office/drawing/2017/03/chart" xmlns:c16="http://schemas.microsoft.com/office/drawing/2014/chart" xmlns:c14="http://schemas.microsoft.com/office/drawing/2007/8/2/chart" xmlns:mc="http://schemas.openxmlformats.org/markup-compatibility/2006">
            <c:ext xmlns:c16="http://schemas.microsoft.com/office/drawing/2014/chart" uri="{C3380CC4-5D6E-409C-BE32-E72D297353CC}">
              <c16:uniqueId val="{00000009-3077-4977-AA4E-6CDC5AD974FD}"/>
            </c:ext>
          </c:extLst>
        </c:ser>
        <c:dLbls>
          <c:showLegendKey val="0"/>
          <c:showVal val="0"/>
          <c:showCatName val="0"/>
          <c:showSerName val="0"/>
          <c:showPercent val="0"/>
          <c:showBubbleSize val="0"/>
        </c:dLbls>
        <c:gapWidth val="150"/>
        <c:overlap val="100"/>
        <c:axId val="1571388944"/>
        <c:axId val="1571409328"/>
      </c:barChart>
      <c:catAx>
        <c:axId val="15713889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crossAx val="1571409328"/>
        <c:crosses val="autoZero"/>
        <c:auto val="1"/>
        <c:lblAlgn val="ctr"/>
        <c:lblOffset val="100"/>
        <c:noMultiLvlLbl val="0"/>
      </c:catAx>
      <c:valAx>
        <c:axId val="1571409328"/>
        <c:scaling>
          <c:orientation val="minMax"/>
          <c:max val="17500"/>
          <c:min val="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r>
                  <a:rPr lang="es-419"/>
                  <a:t>Kg/MW</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crossAx val="1571388944"/>
        <c:crosses val="autoZero"/>
        <c:crossBetween val="between"/>
        <c:majorUnit val="25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ontserrat" pitchFamily="2" charset="0"/>
              <a:ea typeface="+mn-ea"/>
              <a:cs typeface="+mn-cs"/>
            </a:defRPr>
          </a:pPr>
          <a:endParaRPr lang="es-AR"/>
        </a:p>
      </c:txPr>
    </c:legend>
    <c:plotVisOnly val="1"/>
    <c:dispBlanksAs val="gap"/>
    <c:extLst xmlns:c16r3="http://schemas.microsoft.com/office/drawing/2017/03/chart" xmlns:c16="http://schemas.microsoft.com/office/drawing/2014/chart" xmlns:c14="http://schemas.microsoft.com/office/drawing/2007/8/2/chart" xmlns:mc="http://schemas.openxmlformats.org/markup-compatibility/2006">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latin typeface="Montserrat" pitchFamily="2" charset="0"/>
        </a:defRPr>
      </a:pPr>
      <a:endParaRPr lang="es-A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s-AR" dirty="0"/>
              <a:t>Intensidad mineral media de la nueva capacidad de generación de energía, 2010-2019</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barChart>
        <c:barDir val="col"/>
        <c:grouping val="stacked"/>
        <c:varyColors val="0"/>
        <c:ser>
          <c:idx val="0"/>
          <c:order val="0"/>
          <c:tx>
            <c:strRef>
              <c:f>'The state of play'!$B$5</c:f>
              <c:strCache>
                <c:ptCount val="1"/>
                <c:pt idx="0">
                  <c:v>Copper</c:v>
                </c:pt>
              </c:strCache>
            </c:strRef>
          </c:tx>
          <c:spPr>
            <a:solidFill>
              <a:schemeClr val="accent1"/>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play'!$B$6:$B$15</c:f>
              <c:numCache>
                <c:formatCode>General</c:formatCode>
                <c:ptCount val="10"/>
                <c:pt idx="0">
                  <c:v>1928.55</c:v>
                </c:pt>
                <c:pt idx="1">
                  <c:v>2195.1999999999998</c:v>
                </c:pt>
                <c:pt idx="2">
                  <c:v>2188.69</c:v>
                </c:pt>
                <c:pt idx="3">
                  <c:v>2140.36</c:v>
                </c:pt>
                <c:pt idx="4">
                  <c:v>2119.65</c:v>
                </c:pt>
                <c:pt idx="5">
                  <c:v>2247.7399999999998</c:v>
                </c:pt>
                <c:pt idx="6">
                  <c:v>2310.4499999999998</c:v>
                </c:pt>
                <c:pt idx="7">
                  <c:v>2438.42</c:v>
                </c:pt>
                <c:pt idx="8">
                  <c:v>2403.37</c:v>
                </c:pt>
                <c:pt idx="9">
                  <c:v>2451.2600000000002</c:v>
                </c:pt>
              </c:numCache>
            </c:numRef>
          </c:val>
          <c:extLst>
            <c:ext xmlns:c16="http://schemas.microsoft.com/office/drawing/2014/chart" uri="{C3380CC4-5D6E-409C-BE32-E72D297353CC}">
              <c16:uniqueId val="{00000000-66D2-4AB4-ADEC-2367C56E97BA}"/>
            </c:ext>
          </c:extLst>
        </c:ser>
        <c:ser>
          <c:idx val="1"/>
          <c:order val="1"/>
          <c:tx>
            <c:strRef>
              <c:f>'The state of play'!$C$5</c:f>
              <c:strCache>
                <c:ptCount val="1"/>
                <c:pt idx="0">
                  <c:v>Zinc</c:v>
                </c:pt>
              </c:strCache>
            </c:strRef>
          </c:tx>
          <c:spPr>
            <a:solidFill>
              <a:schemeClr val="accent2"/>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play'!$C$6:$C$15</c:f>
              <c:numCache>
                <c:formatCode>General</c:formatCode>
                <c:ptCount val="10"/>
                <c:pt idx="0">
                  <c:v>702.74</c:v>
                </c:pt>
                <c:pt idx="1">
                  <c:v>833.56</c:v>
                </c:pt>
                <c:pt idx="2">
                  <c:v>973.19</c:v>
                </c:pt>
                <c:pt idx="3">
                  <c:v>766.78</c:v>
                </c:pt>
                <c:pt idx="4">
                  <c:v>953.83</c:v>
                </c:pt>
                <c:pt idx="5">
                  <c:v>1188.46</c:v>
                </c:pt>
                <c:pt idx="6">
                  <c:v>933.17</c:v>
                </c:pt>
                <c:pt idx="7">
                  <c:v>856.21</c:v>
                </c:pt>
                <c:pt idx="8">
                  <c:v>920.16</c:v>
                </c:pt>
                <c:pt idx="9">
                  <c:v>1106.18</c:v>
                </c:pt>
              </c:numCache>
            </c:numRef>
          </c:val>
          <c:extLst>
            <c:ext xmlns:c16="http://schemas.microsoft.com/office/drawing/2014/chart" uri="{C3380CC4-5D6E-409C-BE32-E72D297353CC}">
              <c16:uniqueId val="{00000001-66D2-4AB4-ADEC-2367C56E97BA}"/>
            </c:ext>
          </c:extLst>
        </c:ser>
        <c:ser>
          <c:idx val="2"/>
          <c:order val="2"/>
          <c:tx>
            <c:strRef>
              <c:f>'The state of play'!$D$5</c:f>
              <c:strCache>
                <c:ptCount val="1"/>
                <c:pt idx="0">
                  <c:v>Silicon</c:v>
                </c:pt>
              </c:strCache>
            </c:strRef>
          </c:tx>
          <c:spPr>
            <a:solidFill>
              <a:schemeClr val="accent3"/>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play'!$D$6:$D$15</c:f>
              <c:numCache>
                <c:formatCode>General</c:formatCode>
                <c:ptCount val="10"/>
                <c:pt idx="0">
                  <c:v>444.57</c:v>
                </c:pt>
                <c:pt idx="1">
                  <c:v>721.54</c:v>
                </c:pt>
                <c:pt idx="2">
                  <c:v>673.87</c:v>
                </c:pt>
                <c:pt idx="3">
                  <c:v>842.53</c:v>
                </c:pt>
                <c:pt idx="4">
                  <c:v>756.64</c:v>
                </c:pt>
                <c:pt idx="5">
                  <c:v>804.38</c:v>
                </c:pt>
                <c:pt idx="6">
                  <c:v>1178.68</c:v>
                </c:pt>
                <c:pt idx="7">
                  <c:v>1423.03</c:v>
                </c:pt>
                <c:pt idx="8">
                  <c:v>1312.1</c:v>
                </c:pt>
                <c:pt idx="9">
                  <c:v>1305.8</c:v>
                </c:pt>
              </c:numCache>
            </c:numRef>
          </c:val>
          <c:extLst>
            <c:ext xmlns:c16="http://schemas.microsoft.com/office/drawing/2014/chart" uri="{C3380CC4-5D6E-409C-BE32-E72D297353CC}">
              <c16:uniqueId val="{00000002-66D2-4AB4-ADEC-2367C56E97BA}"/>
            </c:ext>
          </c:extLst>
        </c:ser>
        <c:ser>
          <c:idx val="3"/>
          <c:order val="3"/>
          <c:tx>
            <c:strRef>
              <c:f>'The state of play'!$E$5</c:f>
              <c:strCache>
                <c:ptCount val="1"/>
                <c:pt idx="0">
                  <c:v>Chromium</c:v>
                </c:pt>
              </c:strCache>
            </c:strRef>
          </c:tx>
          <c:spPr>
            <a:solidFill>
              <a:schemeClr val="accent4"/>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play'!$E$6:$E$15</c:f>
              <c:numCache>
                <c:formatCode>General</c:formatCode>
                <c:ptCount val="10"/>
                <c:pt idx="0">
                  <c:v>400.23</c:v>
                </c:pt>
                <c:pt idx="1">
                  <c:v>395.03</c:v>
                </c:pt>
                <c:pt idx="2">
                  <c:v>455.19</c:v>
                </c:pt>
                <c:pt idx="3">
                  <c:v>529.70000000000005</c:v>
                </c:pt>
                <c:pt idx="4">
                  <c:v>522.54</c:v>
                </c:pt>
                <c:pt idx="5">
                  <c:v>499.53</c:v>
                </c:pt>
                <c:pt idx="6">
                  <c:v>450.35</c:v>
                </c:pt>
                <c:pt idx="7">
                  <c:v>428.21</c:v>
                </c:pt>
                <c:pt idx="8">
                  <c:v>441.23</c:v>
                </c:pt>
                <c:pt idx="9">
                  <c:v>460.21</c:v>
                </c:pt>
              </c:numCache>
            </c:numRef>
          </c:val>
          <c:extLst>
            <c:ext xmlns:c16="http://schemas.microsoft.com/office/drawing/2014/chart" uri="{C3380CC4-5D6E-409C-BE32-E72D297353CC}">
              <c16:uniqueId val="{00000003-66D2-4AB4-ADEC-2367C56E97BA}"/>
            </c:ext>
          </c:extLst>
        </c:ser>
        <c:ser>
          <c:idx val="4"/>
          <c:order val="4"/>
          <c:tx>
            <c:strRef>
              <c:f>'The state of play'!$F$5</c:f>
              <c:strCache>
                <c:ptCount val="1"/>
                <c:pt idx="0">
                  <c:v>Nickel</c:v>
                </c:pt>
              </c:strCache>
            </c:strRef>
          </c:tx>
          <c:spPr>
            <a:solidFill>
              <a:schemeClr val="accent5"/>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play'!$F$6:$F$15</c:f>
              <c:numCache>
                <c:formatCode>General</c:formatCode>
                <c:ptCount val="10"/>
                <c:pt idx="0">
                  <c:v>171.45</c:v>
                </c:pt>
                <c:pt idx="1">
                  <c:v>175.02</c:v>
                </c:pt>
                <c:pt idx="2">
                  <c:v>271.2</c:v>
                </c:pt>
                <c:pt idx="3">
                  <c:v>280.06</c:v>
                </c:pt>
                <c:pt idx="4">
                  <c:v>382.19</c:v>
                </c:pt>
                <c:pt idx="5">
                  <c:v>355.48</c:v>
                </c:pt>
                <c:pt idx="6">
                  <c:v>296.95</c:v>
                </c:pt>
                <c:pt idx="7">
                  <c:v>394.77</c:v>
                </c:pt>
                <c:pt idx="8">
                  <c:v>370.96</c:v>
                </c:pt>
                <c:pt idx="9">
                  <c:v>518.92999999999995</c:v>
                </c:pt>
              </c:numCache>
            </c:numRef>
          </c:val>
          <c:extLst>
            <c:ext xmlns:c16="http://schemas.microsoft.com/office/drawing/2014/chart" uri="{C3380CC4-5D6E-409C-BE32-E72D297353CC}">
              <c16:uniqueId val="{00000004-66D2-4AB4-ADEC-2367C56E97BA}"/>
            </c:ext>
          </c:extLst>
        </c:ser>
        <c:ser>
          <c:idx val="5"/>
          <c:order val="5"/>
          <c:tx>
            <c:strRef>
              <c:f>'The state of play'!$G$5</c:f>
              <c:strCache>
                <c:ptCount val="1"/>
                <c:pt idx="0">
                  <c:v>Manganese</c:v>
                </c:pt>
              </c:strCache>
            </c:strRef>
          </c:tx>
          <c:spPr>
            <a:solidFill>
              <a:schemeClr val="accent6"/>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play'!$G$6:$G$15</c:f>
              <c:numCache>
                <c:formatCode>General</c:formatCode>
                <c:ptCount val="10"/>
                <c:pt idx="0">
                  <c:v>161.88</c:v>
                </c:pt>
                <c:pt idx="1">
                  <c:v>186.96</c:v>
                </c:pt>
                <c:pt idx="2">
                  <c:v>203.21</c:v>
                </c:pt>
                <c:pt idx="3">
                  <c:v>179.08</c:v>
                </c:pt>
                <c:pt idx="4">
                  <c:v>196.24</c:v>
                </c:pt>
                <c:pt idx="5">
                  <c:v>220.6</c:v>
                </c:pt>
                <c:pt idx="6">
                  <c:v>176.68</c:v>
                </c:pt>
                <c:pt idx="7">
                  <c:v>156.71</c:v>
                </c:pt>
                <c:pt idx="8">
                  <c:v>164.78</c:v>
                </c:pt>
                <c:pt idx="9">
                  <c:v>184.59</c:v>
                </c:pt>
              </c:numCache>
            </c:numRef>
          </c:val>
          <c:extLst>
            <c:ext xmlns:c16="http://schemas.microsoft.com/office/drawing/2014/chart" uri="{C3380CC4-5D6E-409C-BE32-E72D297353CC}">
              <c16:uniqueId val="{00000005-66D2-4AB4-ADEC-2367C56E97BA}"/>
            </c:ext>
          </c:extLst>
        </c:ser>
        <c:ser>
          <c:idx val="6"/>
          <c:order val="6"/>
          <c:tx>
            <c:strRef>
              <c:f>'The state of play'!$H$5</c:f>
              <c:strCache>
                <c:ptCount val="1"/>
                <c:pt idx="0">
                  <c:v>Rare earth elements</c:v>
                </c:pt>
              </c:strCache>
            </c:strRef>
          </c:tx>
          <c:spPr>
            <a:solidFill>
              <a:schemeClr val="accent1">
                <a:lumMod val="60000"/>
              </a:schemeClr>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play'!$H$6:$H$15</c:f>
              <c:numCache>
                <c:formatCode>General</c:formatCode>
                <c:ptCount val="10"/>
                <c:pt idx="0">
                  <c:v>5.42</c:v>
                </c:pt>
                <c:pt idx="1">
                  <c:v>6.63</c:v>
                </c:pt>
                <c:pt idx="2">
                  <c:v>8.1199999999999992</c:v>
                </c:pt>
                <c:pt idx="3">
                  <c:v>6.76</c:v>
                </c:pt>
                <c:pt idx="4">
                  <c:v>8.5</c:v>
                </c:pt>
                <c:pt idx="5">
                  <c:v>11.56</c:v>
                </c:pt>
                <c:pt idx="6">
                  <c:v>9.34</c:v>
                </c:pt>
                <c:pt idx="7">
                  <c:v>9.43</c:v>
                </c:pt>
                <c:pt idx="8">
                  <c:v>10.55</c:v>
                </c:pt>
                <c:pt idx="9">
                  <c:v>13.55</c:v>
                </c:pt>
              </c:numCache>
            </c:numRef>
          </c:val>
          <c:extLst>
            <c:ext xmlns:c16="http://schemas.microsoft.com/office/drawing/2014/chart" uri="{C3380CC4-5D6E-409C-BE32-E72D297353CC}">
              <c16:uniqueId val="{00000006-66D2-4AB4-ADEC-2367C56E97BA}"/>
            </c:ext>
          </c:extLst>
        </c:ser>
        <c:ser>
          <c:idx val="7"/>
          <c:order val="7"/>
          <c:tx>
            <c:strRef>
              <c:f>'The state of play'!$I$5</c:f>
              <c:strCache>
                <c:ptCount val="1"/>
                <c:pt idx="0">
                  <c:v>Others</c:v>
                </c:pt>
              </c:strCache>
            </c:strRef>
          </c:tx>
          <c:spPr>
            <a:solidFill>
              <a:schemeClr val="accent2">
                <a:lumMod val="60000"/>
              </a:schemeClr>
            </a:solidFill>
            <a:ln>
              <a:noFill/>
            </a:ln>
            <a:effectLst/>
          </c:spPr>
          <c:invertIfNegative val="0"/>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play'!$I$6:$I$15</c:f>
              <c:numCache>
                <c:formatCode>General</c:formatCode>
                <c:ptCount val="10"/>
                <c:pt idx="0">
                  <c:v>237.28</c:v>
                </c:pt>
                <c:pt idx="1">
                  <c:v>248.36</c:v>
                </c:pt>
                <c:pt idx="2">
                  <c:v>244.81</c:v>
                </c:pt>
                <c:pt idx="3">
                  <c:v>262.39</c:v>
                </c:pt>
                <c:pt idx="4">
                  <c:v>237.2</c:v>
                </c:pt>
                <c:pt idx="5">
                  <c:v>224.41</c:v>
                </c:pt>
                <c:pt idx="6">
                  <c:v>213.53</c:v>
                </c:pt>
                <c:pt idx="7">
                  <c:v>187.46</c:v>
                </c:pt>
                <c:pt idx="8">
                  <c:v>163.99</c:v>
                </c:pt>
                <c:pt idx="9">
                  <c:v>161.68</c:v>
                </c:pt>
              </c:numCache>
            </c:numRef>
          </c:val>
          <c:extLst>
            <c:ext xmlns:c16="http://schemas.microsoft.com/office/drawing/2014/chart" uri="{C3380CC4-5D6E-409C-BE32-E72D297353CC}">
              <c16:uniqueId val="{00000007-66D2-4AB4-ADEC-2367C56E97BA}"/>
            </c:ext>
          </c:extLst>
        </c:ser>
        <c:dLbls>
          <c:showLegendKey val="0"/>
          <c:showVal val="0"/>
          <c:showCatName val="0"/>
          <c:showSerName val="0"/>
          <c:showPercent val="0"/>
          <c:showBubbleSize val="0"/>
        </c:dLbls>
        <c:gapWidth val="150"/>
        <c:overlap val="100"/>
        <c:axId val="1107840592"/>
        <c:axId val="1107829360"/>
      </c:barChart>
      <c:lineChart>
        <c:grouping val="standard"/>
        <c:varyColors val="0"/>
        <c:ser>
          <c:idx val="8"/>
          <c:order val="8"/>
          <c:tx>
            <c:strRef>
              <c:f>'The state of play'!$J$5</c:f>
              <c:strCache>
                <c:ptCount val="1"/>
                <c:pt idx="0">
                  <c:v>Share of low-carbon in new power generation capacity</c:v>
                </c:pt>
              </c:strCache>
            </c:strRef>
          </c:tx>
          <c:spPr>
            <a:ln w="28575" cap="rnd">
              <a:noFill/>
              <a:round/>
            </a:ln>
            <a:effectLst/>
          </c:spPr>
          <c:marker>
            <c:symbol val="circle"/>
            <c:size val="5"/>
            <c:spPr>
              <a:solidFill>
                <a:schemeClr val="accent3">
                  <a:lumMod val="60000"/>
                </a:schemeClr>
              </a:solidFill>
              <a:ln w="9525">
                <a:solidFill>
                  <a:schemeClr val="accent3">
                    <a:lumMod val="60000"/>
                  </a:schemeClr>
                </a:solidFill>
              </a:ln>
              <a:effectLst/>
            </c:spPr>
          </c:marker>
          <c:cat>
            <c:numRef>
              <c:f>'The state of play'!$A$6:$A$15</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'The state of play'!$J$6:$J$15</c:f>
              <c:numCache>
                <c:formatCode>General</c:formatCode>
                <c:ptCount val="10"/>
                <c:pt idx="0">
                  <c:v>36.6</c:v>
                </c:pt>
                <c:pt idx="1">
                  <c:v>40.799999999999997</c:v>
                </c:pt>
                <c:pt idx="2">
                  <c:v>43.9</c:v>
                </c:pt>
                <c:pt idx="3">
                  <c:v>48.4</c:v>
                </c:pt>
                <c:pt idx="4">
                  <c:v>46.1</c:v>
                </c:pt>
                <c:pt idx="5">
                  <c:v>51.8</c:v>
                </c:pt>
                <c:pt idx="6">
                  <c:v>57</c:v>
                </c:pt>
                <c:pt idx="7">
                  <c:v>57.4</c:v>
                </c:pt>
                <c:pt idx="8">
                  <c:v>61.2</c:v>
                </c:pt>
                <c:pt idx="9">
                  <c:v>63.9</c:v>
                </c:pt>
              </c:numCache>
            </c:numRef>
          </c:val>
          <c:smooth val="0"/>
          <c:extLst>
            <c:ext xmlns:c16="http://schemas.microsoft.com/office/drawing/2014/chart" uri="{C3380CC4-5D6E-409C-BE32-E72D297353CC}">
              <c16:uniqueId val="{00000008-66D2-4AB4-ADEC-2367C56E97BA}"/>
            </c:ext>
          </c:extLst>
        </c:ser>
        <c:dLbls>
          <c:showLegendKey val="0"/>
          <c:showVal val="0"/>
          <c:showCatName val="0"/>
          <c:showSerName val="0"/>
          <c:showPercent val="0"/>
          <c:showBubbleSize val="0"/>
        </c:dLbls>
        <c:marker val="1"/>
        <c:smooth val="0"/>
        <c:axId val="1571329872"/>
        <c:axId val="1571314896"/>
      </c:lineChart>
      <c:catAx>
        <c:axId val="1107840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107829360"/>
        <c:crosses val="autoZero"/>
        <c:auto val="1"/>
        <c:lblAlgn val="ctr"/>
        <c:lblOffset val="100"/>
        <c:noMultiLvlLbl val="0"/>
      </c:catAx>
      <c:valAx>
        <c:axId val="1107829360"/>
        <c:scaling>
          <c:orientation val="minMax"/>
          <c:max val="80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419"/>
                  <a:t>Kg/MW</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107840592"/>
        <c:crosses val="autoZero"/>
        <c:crossBetween val="between"/>
      </c:valAx>
      <c:valAx>
        <c:axId val="1571314896"/>
        <c:scaling>
          <c:orientation val="minMax"/>
          <c:max val="80"/>
          <c:min val="0"/>
        </c:scaling>
        <c:delete val="0"/>
        <c:axPos val="r"/>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419"/>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571329872"/>
        <c:crosses val="max"/>
        <c:crossBetween val="between"/>
      </c:valAx>
      <c:catAx>
        <c:axId val="1571329872"/>
        <c:scaling>
          <c:orientation val="minMax"/>
        </c:scaling>
        <c:delete val="1"/>
        <c:axPos val="b"/>
        <c:numFmt formatCode="General" sourceLinked="1"/>
        <c:majorTickMark val="out"/>
        <c:minorTickMark val="none"/>
        <c:tickLblPos val="nextTo"/>
        <c:crossAx val="1571314896"/>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pPr>
      <a:endParaRPr lang="es-A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s-AR" dirty="0"/>
              <a:t>Proporción de CET en la demanda total de minerales seleccionados por escenario, 2010-2040</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barChart>
        <c:barDir val="col"/>
        <c:grouping val="stacked"/>
        <c:varyColors val="0"/>
        <c:ser>
          <c:idx val="0"/>
          <c:order val="0"/>
          <c:tx>
            <c:strRef>
              <c:f>'Executive summary'!$B$25</c:f>
              <c:strCache>
                <c:ptCount val="1"/>
                <c:pt idx="0">
                  <c:v>Clean energy technologies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summary'!$B$26:$B$45</c:f>
              <c:numCache>
                <c:formatCode>General</c:formatCode>
                <c:ptCount val="20"/>
                <c:pt idx="0">
                  <c:v>0</c:v>
                </c:pt>
                <c:pt idx="1">
                  <c:v>29</c:v>
                </c:pt>
                <c:pt idx="2">
                  <c:v>74</c:v>
                </c:pt>
                <c:pt idx="3">
                  <c:v>92</c:v>
                </c:pt>
              </c:numCache>
            </c:numRef>
          </c:val>
          <c:extLst>
            <c:ext xmlns:c16="http://schemas.microsoft.com/office/drawing/2014/chart" uri="{C3380CC4-5D6E-409C-BE32-E72D297353CC}">
              <c16:uniqueId val="{00000000-E553-47E3-8B45-C59C69F16A8B}"/>
            </c:ext>
          </c:extLst>
        </c:ser>
        <c:ser>
          <c:idx val="1"/>
          <c:order val="1"/>
          <c:tx>
            <c:strRef>
              <c:f>'Executive summary'!$C$25</c:f>
              <c:strCache>
                <c:ptCount val="1"/>
                <c:pt idx="0">
                  <c:v>Others</c:v>
                </c:pt>
              </c:strCache>
            </c:strRef>
          </c:tx>
          <c:spPr>
            <a:solidFill>
              <a:schemeClr val="bg1">
                <a:lumMod val="85000"/>
              </a:schemeClr>
            </a:solidFill>
            <a:ln>
              <a:noFill/>
            </a:ln>
            <a:effectLst/>
          </c:spPr>
          <c:invertIfNegative val="0"/>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summary'!$C$26:$C$45</c:f>
              <c:numCache>
                <c:formatCode>General</c:formatCode>
                <c:ptCount val="20"/>
                <c:pt idx="0">
                  <c:v>100</c:v>
                </c:pt>
                <c:pt idx="1">
                  <c:v>71</c:v>
                </c:pt>
                <c:pt idx="2">
                  <c:v>26</c:v>
                </c:pt>
                <c:pt idx="3">
                  <c:v>8</c:v>
                </c:pt>
              </c:numCache>
            </c:numRef>
          </c:val>
          <c:extLst>
            <c:ext xmlns:c16="http://schemas.microsoft.com/office/drawing/2014/chart" uri="{C3380CC4-5D6E-409C-BE32-E72D297353CC}">
              <c16:uniqueId val="{00000001-E553-47E3-8B45-C59C69F16A8B}"/>
            </c:ext>
          </c:extLst>
        </c:ser>
        <c:ser>
          <c:idx val="2"/>
          <c:order val="2"/>
          <c:tx>
            <c:strRef>
              <c:f>'Executive summary'!$D$25</c:f>
              <c:strCache>
                <c:ptCount val="1"/>
                <c:pt idx="0">
                  <c:v>Clean energy technologies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summary'!$D$26:$D$45</c:f>
              <c:numCache>
                <c:formatCode>General</c:formatCode>
                <c:ptCount val="20"/>
                <c:pt idx="4">
                  <c:v>0</c:v>
                </c:pt>
                <c:pt idx="5">
                  <c:v>15</c:v>
                </c:pt>
                <c:pt idx="6">
                  <c:v>40</c:v>
                </c:pt>
                <c:pt idx="7">
                  <c:v>69</c:v>
                </c:pt>
              </c:numCache>
            </c:numRef>
          </c:val>
          <c:extLst>
            <c:ext xmlns:c16="http://schemas.microsoft.com/office/drawing/2014/chart" uri="{C3380CC4-5D6E-409C-BE32-E72D297353CC}">
              <c16:uniqueId val="{00000002-E553-47E3-8B45-C59C69F16A8B}"/>
            </c:ext>
          </c:extLst>
        </c:ser>
        <c:ser>
          <c:idx val="3"/>
          <c:order val="3"/>
          <c:tx>
            <c:strRef>
              <c:f>'Executive summary'!$E$25</c:f>
              <c:strCache>
                <c:ptCount val="1"/>
                <c:pt idx="0">
                  <c:v>Others</c:v>
                </c:pt>
              </c:strCache>
            </c:strRef>
          </c:tx>
          <c:spPr>
            <a:solidFill>
              <a:schemeClr val="bg1">
                <a:lumMod val="85000"/>
              </a:schemeClr>
            </a:solidFill>
            <a:ln>
              <a:noFill/>
            </a:ln>
            <a:effectLst/>
          </c:spPr>
          <c:invertIfNegative val="0"/>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summary'!$E$26:$E$45</c:f>
              <c:numCache>
                <c:formatCode>General</c:formatCode>
                <c:ptCount val="20"/>
                <c:pt idx="4">
                  <c:v>100</c:v>
                </c:pt>
                <c:pt idx="5">
                  <c:v>85</c:v>
                </c:pt>
                <c:pt idx="6">
                  <c:v>60</c:v>
                </c:pt>
                <c:pt idx="7">
                  <c:v>31</c:v>
                </c:pt>
              </c:numCache>
            </c:numRef>
          </c:val>
          <c:extLst>
            <c:ext xmlns:c16="http://schemas.microsoft.com/office/drawing/2014/chart" uri="{C3380CC4-5D6E-409C-BE32-E72D297353CC}">
              <c16:uniqueId val="{00000003-E553-47E3-8B45-C59C69F16A8B}"/>
            </c:ext>
          </c:extLst>
        </c:ser>
        <c:ser>
          <c:idx val="4"/>
          <c:order val="4"/>
          <c:tx>
            <c:strRef>
              <c:f>'Executive summary'!$F$25</c:f>
              <c:strCache>
                <c:ptCount val="1"/>
                <c:pt idx="0">
                  <c:v>Clean energy technologies</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summary'!$F$26:$F$45</c:f>
              <c:numCache>
                <c:formatCode>General</c:formatCode>
                <c:ptCount val="20"/>
                <c:pt idx="8">
                  <c:v>3</c:v>
                </c:pt>
                <c:pt idx="9">
                  <c:v>8</c:v>
                </c:pt>
                <c:pt idx="10">
                  <c:v>31</c:v>
                </c:pt>
                <c:pt idx="11">
                  <c:v>61</c:v>
                </c:pt>
              </c:numCache>
            </c:numRef>
          </c:val>
          <c:extLst>
            <c:ext xmlns:c16="http://schemas.microsoft.com/office/drawing/2014/chart" uri="{C3380CC4-5D6E-409C-BE32-E72D297353CC}">
              <c16:uniqueId val="{00000004-E553-47E3-8B45-C59C69F16A8B}"/>
            </c:ext>
          </c:extLst>
        </c:ser>
        <c:ser>
          <c:idx val="5"/>
          <c:order val="5"/>
          <c:tx>
            <c:strRef>
              <c:f>'Executive summary'!$G$25</c:f>
              <c:strCache>
                <c:ptCount val="1"/>
                <c:pt idx="0">
                  <c:v>Others</c:v>
                </c:pt>
              </c:strCache>
            </c:strRef>
          </c:tx>
          <c:spPr>
            <a:solidFill>
              <a:schemeClr val="bg1">
                <a:lumMod val="85000"/>
              </a:schemeClr>
            </a:solidFill>
            <a:ln>
              <a:noFill/>
            </a:ln>
            <a:effectLst/>
          </c:spPr>
          <c:invertIfNegative val="0"/>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summary'!$G$26:$G$45</c:f>
              <c:numCache>
                <c:formatCode>General</c:formatCode>
                <c:ptCount val="20"/>
                <c:pt idx="8">
                  <c:v>97</c:v>
                </c:pt>
                <c:pt idx="9">
                  <c:v>92</c:v>
                </c:pt>
                <c:pt idx="10">
                  <c:v>69</c:v>
                </c:pt>
                <c:pt idx="11">
                  <c:v>39</c:v>
                </c:pt>
              </c:numCache>
            </c:numRef>
          </c:val>
          <c:extLst>
            <c:ext xmlns:c16="http://schemas.microsoft.com/office/drawing/2014/chart" uri="{C3380CC4-5D6E-409C-BE32-E72D297353CC}">
              <c16:uniqueId val="{00000005-E553-47E3-8B45-C59C69F16A8B}"/>
            </c:ext>
          </c:extLst>
        </c:ser>
        <c:ser>
          <c:idx val="6"/>
          <c:order val="6"/>
          <c:tx>
            <c:strRef>
              <c:f>'Executive summary'!$H$25</c:f>
              <c:strCache>
                <c:ptCount val="1"/>
                <c:pt idx="0">
                  <c:v>Clean energy technologies</c:v>
                </c:pt>
              </c:strCache>
            </c:strRef>
          </c:tx>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summary'!$H$26:$H$45</c:f>
              <c:numCache>
                <c:formatCode>General</c:formatCode>
                <c:ptCount val="20"/>
                <c:pt idx="12">
                  <c:v>22</c:v>
                </c:pt>
                <c:pt idx="13">
                  <c:v>24</c:v>
                </c:pt>
                <c:pt idx="14">
                  <c:v>32</c:v>
                </c:pt>
                <c:pt idx="15">
                  <c:v>45</c:v>
                </c:pt>
              </c:numCache>
            </c:numRef>
          </c:val>
          <c:extLst>
            <c:ext xmlns:c16="http://schemas.microsoft.com/office/drawing/2014/chart" uri="{C3380CC4-5D6E-409C-BE32-E72D297353CC}">
              <c16:uniqueId val="{00000006-E553-47E3-8B45-C59C69F16A8B}"/>
            </c:ext>
          </c:extLst>
        </c:ser>
        <c:ser>
          <c:idx val="7"/>
          <c:order val="7"/>
          <c:tx>
            <c:strRef>
              <c:f>'Executive summary'!$I$25</c:f>
              <c:strCache>
                <c:ptCount val="1"/>
                <c:pt idx="0">
                  <c:v>Others</c:v>
                </c:pt>
              </c:strCache>
            </c:strRef>
          </c:tx>
          <c:spPr>
            <a:solidFill>
              <a:schemeClr val="bg1">
                <a:lumMod val="85000"/>
              </a:schemeClr>
            </a:solidFill>
            <a:ln>
              <a:noFill/>
            </a:ln>
            <a:effectLst/>
          </c:spPr>
          <c:invertIfNegative val="0"/>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summary'!$I$26:$I$45</c:f>
              <c:numCache>
                <c:formatCode>General</c:formatCode>
                <c:ptCount val="20"/>
                <c:pt idx="12">
                  <c:v>78</c:v>
                </c:pt>
                <c:pt idx="13">
                  <c:v>76</c:v>
                </c:pt>
                <c:pt idx="14">
                  <c:v>68</c:v>
                </c:pt>
                <c:pt idx="15">
                  <c:v>55</c:v>
                </c:pt>
              </c:numCache>
            </c:numRef>
          </c:val>
          <c:extLst>
            <c:ext xmlns:c16="http://schemas.microsoft.com/office/drawing/2014/chart" uri="{C3380CC4-5D6E-409C-BE32-E72D297353CC}">
              <c16:uniqueId val="{00000007-E553-47E3-8B45-C59C69F16A8B}"/>
            </c:ext>
          </c:extLst>
        </c:ser>
        <c:ser>
          <c:idx val="8"/>
          <c:order val="8"/>
          <c:tx>
            <c:strRef>
              <c:f>'Executive summary'!$J$25</c:f>
              <c:strCache>
                <c:ptCount val="1"/>
                <c:pt idx="0">
                  <c:v>Clean energy technologies</c:v>
                </c:pt>
              </c:strCache>
            </c:strRef>
          </c:tx>
          <c:spPr>
            <a:solidFill>
              <a:schemeClr val="accent3">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s-A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summary'!$J$26:$J$45</c:f>
              <c:numCache>
                <c:formatCode>General</c:formatCode>
                <c:ptCount val="20"/>
                <c:pt idx="16">
                  <c:v>13</c:v>
                </c:pt>
                <c:pt idx="17">
                  <c:v>16</c:v>
                </c:pt>
                <c:pt idx="18">
                  <c:v>24</c:v>
                </c:pt>
                <c:pt idx="19">
                  <c:v>41</c:v>
                </c:pt>
              </c:numCache>
            </c:numRef>
          </c:val>
          <c:extLst>
            <c:ext xmlns:c16="http://schemas.microsoft.com/office/drawing/2014/chart" uri="{C3380CC4-5D6E-409C-BE32-E72D297353CC}">
              <c16:uniqueId val="{00000008-E553-47E3-8B45-C59C69F16A8B}"/>
            </c:ext>
          </c:extLst>
        </c:ser>
        <c:ser>
          <c:idx val="9"/>
          <c:order val="9"/>
          <c:tx>
            <c:strRef>
              <c:f>'Executive summary'!$K$25</c:f>
              <c:strCache>
                <c:ptCount val="1"/>
                <c:pt idx="0">
                  <c:v>Others</c:v>
                </c:pt>
              </c:strCache>
            </c:strRef>
          </c:tx>
          <c:spPr>
            <a:solidFill>
              <a:schemeClr val="bg1">
                <a:lumMod val="85000"/>
              </a:schemeClr>
            </a:solidFill>
            <a:ln>
              <a:noFill/>
            </a:ln>
            <a:effectLst/>
          </c:spPr>
          <c:invertIfNegative val="0"/>
          <c:cat>
            <c:strRef>
              <c:f>'Executive summary'!$A$26:$A$45</c:f>
              <c:strCache>
                <c:ptCount val="20"/>
                <c:pt idx="0">
                  <c:v>2010 Lithium</c:v>
                </c:pt>
                <c:pt idx="1">
                  <c:v>2020 Lithium</c:v>
                </c:pt>
                <c:pt idx="2">
                  <c:v>2040 SPS Lithium</c:v>
                </c:pt>
                <c:pt idx="3">
                  <c:v>2040 SDS Lithium</c:v>
                </c:pt>
                <c:pt idx="4">
                  <c:v>2010 Cobalt</c:v>
                </c:pt>
                <c:pt idx="5">
                  <c:v>2020 Cobalt</c:v>
                </c:pt>
                <c:pt idx="6">
                  <c:v>2040 SPS Cobalt</c:v>
                </c:pt>
                <c:pt idx="7">
                  <c:v>2040 SDS Cobalt</c:v>
                </c:pt>
                <c:pt idx="8">
                  <c:v>2010 Nickel</c:v>
                </c:pt>
                <c:pt idx="9">
                  <c:v>2020 Nickel</c:v>
                </c:pt>
                <c:pt idx="10">
                  <c:v>2040 SPS Nickel</c:v>
                </c:pt>
                <c:pt idx="11">
                  <c:v>2040 SDS Nickel</c:v>
                </c:pt>
                <c:pt idx="12">
                  <c:v>2010 Copper</c:v>
                </c:pt>
                <c:pt idx="13">
                  <c:v>2020 Copper</c:v>
                </c:pt>
                <c:pt idx="14">
                  <c:v>2040 SPS Copper</c:v>
                </c:pt>
                <c:pt idx="15">
                  <c:v>2040 SDS Copper</c:v>
                </c:pt>
                <c:pt idx="16">
                  <c:v>2010 REE</c:v>
                </c:pt>
                <c:pt idx="17">
                  <c:v>2020 REE</c:v>
                </c:pt>
                <c:pt idx="18">
                  <c:v>2040 SPS REE</c:v>
                </c:pt>
                <c:pt idx="19">
                  <c:v>2040 SDS REE</c:v>
                </c:pt>
              </c:strCache>
            </c:strRef>
          </c:cat>
          <c:val>
            <c:numRef>
              <c:f>'Executive summary'!$K$26:$K$45</c:f>
              <c:numCache>
                <c:formatCode>General</c:formatCode>
                <c:ptCount val="20"/>
                <c:pt idx="16">
                  <c:v>87</c:v>
                </c:pt>
                <c:pt idx="17">
                  <c:v>84</c:v>
                </c:pt>
                <c:pt idx="18">
                  <c:v>76</c:v>
                </c:pt>
                <c:pt idx="19">
                  <c:v>59</c:v>
                </c:pt>
              </c:numCache>
            </c:numRef>
          </c:val>
          <c:extLst>
            <c:ext xmlns:c16="http://schemas.microsoft.com/office/drawing/2014/chart" uri="{C3380CC4-5D6E-409C-BE32-E72D297353CC}">
              <c16:uniqueId val="{00000009-E553-47E3-8B45-C59C69F16A8B}"/>
            </c:ext>
          </c:extLst>
        </c:ser>
        <c:dLbls>
          <c:showLegendKey val="0"/>
          <c:showVal val="0"/>
          <c:showCatName val="0"/>
          <c:showSerName val="0"/>
          <c:showPercent val="0"/>
          <c:showBubbleSize val="0"/>
        </c:dLbls>
        <c:gapWidth val="150"/>
        <c:overlap val="100"/>
        <c:axId val="1163349168"/>
        <c:axId val="1163349584"/>
      </c:barChart>
      <c:catAx>
        <c:axId val="1163349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163349584"/>
        <c:crosses val="autoZero"/>
        <c:auto val="1"/>
        <c:lblAlgn val="ctr"/>
        <c:lblOffset val="100"/>
        <c:noMultiLvlLbl val="0"/>
      </c:catAx>
      <c:valAx>
        <c:axId val="1163349584"/>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163349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pPr>
      <a:endParaRPr lang="es-A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s-AR" dirty="0"/>
              <a:t>Cuota de los tres principales países productores en la extracción de minerales y combustibles fósiles seleccionados, 2019</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barChart>
        <c:barDir val="bar"/>
        <c:grouping val="stacked"/>
        <c:varyColors val="0"/>
        <c:ser>
          <c:idx val="0"/>
          <c:order val="0"/>
          <c:tx>
            <c:strRef>
              <c:f>'The state of play'!$B$21</c:f>
              <c:strCache>
                <c:ptCount val="1"/>
                <c:pt idx="0">
                  <c:v>United States</c:v>
                </c:pt>
              </c:strCache>
            </c:strRef>
          </c:tx>
          <c:spPr>
            <a:solidFill>
              <a:schemeClr val="accent1"/>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play'!$B$22:$B$29</c:f>
              <c:numCache>
                <c:formatCode>_(* #,##0.00_);_(* \(#,##0.00\);_(* "-"??_);_(@_)</c:formatCode>
                <c:ptCount val="8"/>
                <c:pt idx="0">
                  <c:v>18.036505519999999</c:v>
                </c:pt>
                <c:pt idx="1">
                  <c:v>23.352239099999998</c:v>
                </c:pt>
                <c:pt idx="2">
                  <c:v>0</c:v>
                </c:pt>
                <c:pt idx="3">
                  <c:v>0</c:v>
                </c:pt>
                <c:pt idx="4">
                  <c:v>0</c:v>
                </c:pt>
                <c:pt idx="5">
                  <c:v>0</c:v>
                </c:pt>
                <c:pt idx="6">
                  <c:v>12.727272729999999</c:v>
                </c:pt>
                <c:pt idx="7">
                  <c:v>0</c:v>
                </c:pt>
              </c:numCache>
            </c:numRef>
          </c:val>
          <c:extLst>
            <c:ext xmlns:c16="http://schemas.microsoft.com/office/drawing/2014/chart" uri="{C3380CC4-5D6E-409C-BE32-E72D297353CC}">
              <c16:uniqueId val="{00000000-7B17-495D-B1AE-1F70B494FC09}"/>
            </c:ext>
          </c:extLst>
        </c:ser>
        <c:ser>
          <c:idx val="1"/>
          <c:order val="1"/>
          <c:tx>
            <c:strRef>
              <c:f>'The state of play'!$C$21</c:f>
              <c:strCache>
                <c:ptCount val="1"/>
                <c:pt idx="0">
                  <c:v>Chile</c:v>
                </c:pt>
              </c:strCache>
            </c:strRef>
          </c:tx>
          <c:spPr>
            <a:solidFill>
              <a:schemeClr val="accent2"/>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play'!$C$22:$C$29</c:f>
              <c:numCache>
                <c:formatCode>_(* #,##0.00_);_(* \(#,##0.00\);_(* "-"??_);_(@_)</c:formatCode>
                <c:ptCount val="8"/>
                <c:pt idx="0">
                  <c:v>0</c:v>
                </c:pt>
                <c:pt idx="1">
                  <c:v>0</c:v>
                </c:pt>
                <c:pt idx="2">
                  <c:v>28.382352940000001</c:v>
                </c:pt>
                <c:pt idx="3">
                  <c:v>0</c:v>
                </c:pt>
                <c:pt idx="4">
                  <c:v>0</c:v>
                </c:pt>
                <c:pt idx="5">
                  <c:v>0</c:v>
                </c:pt>
                <c:pt idx="6">
                  <c:v>0</c:v>
                </c:pt>
                <c:pt idx="7">
                  <c:v>22.441860470000002</c:v>
                </c:pt>
              </c:numCache>
            </c:numRef>
          </c:val>
          <c:extLst>
            <c:ext xmlns:c16="http://schemas.microsoft.com/office/drawing/2014/chart" uri="{C3380CC4-5D6E-409C-BE32-E72D297353CC}">
              <c16:uniqueId val="{00000001-7B17-495D-B1AE-1F70B494FC09}"/>
            </c:ext>
          </c:extLst>
        </c:ser>
        <c:ser>
          <c:idx val="2"/>
          <c:order val="2"/>
          <c:tx>
            <c:strRef>
              <c:f>'The state of play'!$D$21</c:f>
              <c:strCache>
                <c:ptCount val="1"/>
                <c:pt idx="0">
                  <c:v>Indonesia</c:v>
                </c:pt>
              </c:strCache>
            </c:strRef>
          </c:tx>
          <c:spPr>
            <a:solidFill>
              <a:schemeClr val="accent3"/>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play'!$D$22:$D$29</c:f>
              <c:numCache>
                <c:formatCode>_(* #,##0.00_);_(* \(#,##0.00\);_(* "-"??_);_(@_)</c:formatCode>
                <c:ptCount val="8"/>
                <c:pt idx="0">
                  <c:v>0</c:v>
                </c:pt>
                <c:pt idx="1">
                  <c:v>0</c:v>
                </c:pt>
                <c:pt idx="2">
                  <c:v>0</c:v>
                </c:pt>
                <c:pt idx="3">
                  <c:v>32.681992340000001</c:v>
                </c:pt>
                <c:pt idx="4">
                  <c:v>0</c:v>
                </c:pt>
                <c:pt idx="5">
                  <c:v>0</c:v>
                </c:pt>
                <c:pt idx="6">
                  <c:v>0</c:v>
                </c:pt>
                <c:pt idx="7">
                  <c:v>0</c:v>
                </c:pt>
              </c:numCache>
            </c:numRef>
          </c:val>
          <c:extLst>
            <c:ext xmlns:c16="http://schemas.microsoft.com/office/drawing/2014/chart" uri="{C3380CC4-5D6E-409C-BE32-E72D297353CC}">
              <c16:uniqueId val="{00000002-7B17-495D-B1AE-1F70B494FC09}"/>
            </c:ext>
          </c:extLst>
        </c:ser>
        <c:ser>
          <c:idx val="3"/>
          <c:order val="3"/>
          <c:tx>
            <c:strRef>
              <c:f>'The state of play'!$E$21</c:f>
              <c:strCache>
                <c:ptCount val="1"/>
                <c:pt idx="0">
                  <c:v>DRC</c:v>
                </c:pt>
              </c:strCache>
            </c:strRef>
          </c:tx>
          <c:spPr>
            <a:solidFill>
              <a:schemeClr val="accent4"/>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play'!$E$22:$E$29</c:f>
              <c:numCache>
                <c:formatCode>_(* #,##0.00_);_(* \(#,##0.00\);_(* "-"??_);_(@_)</c:formatCode>
                <c:ptCount val="8"/>
                <c:pt idx="0">
                  <c:v>0</c:v>
                </c:pt>
                <c:pt idx="1">
                  <c:v>0</c:v>
                </c:pt>
                <c:pt idx="2">
                  <c:v>0</c:v>
                </c:pt>
                <c:pt idx="3">
                  <c:v>0</c:v>
                </c:pt>
                <c:pt idx="4">
                  <c:v>69.444444439999998</c:v>
                </c:pt>
                <c:pt idx="5">
                  <c:v>0</c:v>
                </c:pt>
                <c:pt idx="6">
                  <c:v>0</c:v>
                </c:pt>
                <c:pt idx="7">
                  <c:v>0</c:v>
                </c:pt>
              </c:numCache>
            </c:numRef>
          </c:val>
          <c:extLst>
            <c:ext xmlns:c16="http://schemas.microsoft.com/office/drawing/2014/chart" uri="{C3380CC4-5D6E-409C-BE32-E72D297353CC}">
              <c16:uniqueId val="{00000003-7B17-495D-B1AE-1F70B494FC09}"/>
            </c:ext>
          </c:extLst>
        </c:ser>
        <c:ser>
          <c:idx val="4"/>
          <c:order val="4"/>
          <c:tx>
            <c:strRef>
              <c:f>'The state of play'!$F$21</c:f>
              <c:strCache>
                <c:ptCount val="1"/>
                <c:pt idx="0">
                  <c:v>China</c:v>
                </c:pt>
              </c:strCache>
            </c:strRef>
          </c:tx>
          <c:spPr>
            <a:solidFill>
              <a:schemeClr val="accent5"/>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play'!$F$22:$F$29</c:f>
              <c:numCache>
                <c:formatCode>_(* #,##0.00_);_(* \(#,##0.00\);_(* "-"??_);_(@_)</c:formatCode>
                <c:ptCount val="8"/>
                <c:pt idx="0">
                  <c:v>0</c:v>
                </c:pt>
                <c:pt idx="1">
                  <c:v>0</c:v>
                </c:pt>
                <c:pt idx="2">
                  <c:v>8.2352941180000006</c:v>
                </c:pt>
                <c:pt idx="3">
                  <c:v>0</c:v>
                </c:pt>
                <c:pt idx="4">
                  <c:v>0</c:v>
                </c:pt>
                <c:pt idx="5">
                  <c:v>63.636363639999999</c:v>
                </c:pt>
                <c:pt idx="6">
                  <c:v>60</c:v>
                </c:pt>
                <c:pt idx="7">
                  <c:v>12.55813953</c:v>
                </c:pt>
              </c:numCache>
            </c:numRef>
          </c:val>
          <c:extLst>
            <c:ext xmlns:c16="http://schemas.microsoft.com/office/drawing/2014/chart" uri="{C3380CC4-5D6E-409C-BE32-E72D297353CC}">
              <c16:uniqueId val="{00000004-7B17-495D-B1AE-1F70B494FC09}"/>
            </c:ext>
          </c:extLst>
        </c:ser>
        <c:ser>
          <c:idx val="5"/>
          <c:order val="5"/>
          <c:tx>
            <c:strRef>
              <c:f>'The state of play'!$G$21</c:f>
              <c:strCache>
                <c:ptCount val="1"/>
                <c:pt idx="0">
                  <c:v>Australia</c:v>
                </c:pt>
              </c:strCache>
            </c:strRef>
          </c:tx>
          <c:spPr>
            <a:solidFill>
              <a:schemeClr val="accent6"/>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play'!$G$22:$G$29</c:f>
              <c:numCache>
                <c:formatCode>_(* #,##0.00_);_(* \(#,##0.00\);_(* "-"??_);_(@_)</c:formatCode>
                <c:ptCount val="8"/>
                <c:pt idx="0">
                  <c:v>0</c:v>
                </c:pt>
                <c:pt idx="1">
                  <c:v>0</c:v>
                </c:pt>
                <c:pt idx="2">
                  <c:v>0</c:v>
                </c:pt>
                <c:pt idx="3">
                  <c:v>0</c:v>
                </c:pt>
                <c:pt idx="4">
                  <c:v>3.986111111</c:v>
                </c:pt>
                <c:pt idx="5">
                  <c:v>0</c:v>
                </c:pt>
                <c:pt idx="6">
                  <c:v>0</c:v>
                </c:pt>
                <c:pt idx="7">
                  <c:v>52.325581399999997</c:v>
                </c:pt>
              </c:numCache>
            </c:numRef>
          </c:val>
          <c:extLst>
            <c:ext xmlns:c16="http://schemas.microsoft.com/office/drawing/2014/chart" uri="{C3380CC4-5D6E-409C-BE32-E72D297353CC}">
              <c16:uniqueId val="{00000005-7B17-495D-B1AE-1F70B494FC09}"/>
            </c:ext>
          </c:extLst>
        </c:ser>
        <c:ser>
          <c:idx val="6"/>
          <c:order val="6"/>
          <c:tx>
            <c:strRef>
              <c:f>'The state of play'!$H$21</c:f>
              <c:strCache>
                <c:ptCount val="1"/>
                <c:pt idx="0">
                  <c:v>Saudi Arabia</c:v>
                </c:pt>
              </c:strCache>
            </c:strRef>
          </c:tx>
          <c:spPr>
            <a:solidFill>
              <a:schemeClr val="accent1">
                <a:lumMod val="60000"/>
              </a:schemeClr>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play'!$H$22:$H$29</c:f>
              <c:numCache>
                <c:formatCode>_(* #,##0.00_);_(* \(#,##0.00\);_(* "-"??_);_(@_)</c:formatCode>
                <c:ptCount val="8"/>
                <c:pt idx="0">
                  <c:v>12.34442301</c:v>
                </c:pt>
                <c:pt idx="1">
                  <c:v>0</c:v>
                </c:pt>
                <c:pt idx="2">
                  <c:v>0</c:v>
                </c:pt>
                <c:pt idx="3">
                  <c:v>0</c:v>
                </c:pt>
                <c:pt idx="4">
                  <c:v>0</c:v>
                </c:pt>
                <c:pt idx="5">
                  <c:v>0</c:v>
                </c:pt>
                <c:pt idx="6">
                  <c:v>0</c:v>
                </c:pt>
                <c:pt idx="7">
                  <c:v>0</c:v>
                </c:pt>
              </c:numCache>
            </c:numRef>
          </c:val>
          <c:extLst>
            <c:ext xmlns:c16="http://schemas.microsoft.com/office/drawing/2014/chart" uri="{C3380CC4-5D6E-409C-BE32-E72D297353CC}">
              <c16:uniqueId val="{00000006-7B17-495D-B1AE-1F70B494FC09}"/>
            </c:ext>
          </c:extLst>
        </c:ser>
        <c:ser>
          <c:idx val="7"/>
          <c:order val="7"/>
          <c:tx>
            <c:strRef>
              <c:f>'The state of play'!$I$21</c:f>
              <c:strCache>
                <c:ptCount val="1"/>
                <c:pt idx="0">
                  <c:v>Iran</c:v>
                </c:pt>
              </c:strCache>
            </c:strRef>
          </c:tx>
          <c:spPr>
            <a:solidFill>
              <a:schemeClr val="accent2">
                <a:lumMod val="60000"/>
              </a:schemeClr>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play'!$I$22:$I$29</c:f>
              <c:numCache>
                <c:formatCode>_(* #,##0.00_);_(* \(#,##0.00\);_(* "-"??_);_(@_)</c:formatCode>
                <c:ptCount val="8"/>
                <c:pt idx="0">
                  <c:v>0</c:v>
                </c:pt>
                <c:pt idx="1">
                  <c:v>5.6664954630000004</c:v>
                </c:pt>
                <c:pt idx="2">
                  <c:v>0</c:v>
                </c:pt>
                <c:pt idx="3">
                  <c:v>0</c:v>
                </c:pt>
                <c:pt idx="4">
                  <c:v>0</c:v>
                </c:pt>
                <c:pt idx="5">
                  <c:v>0</c:v>
                </c:pt>
                <c:pt idx="6">
                  <c:v>0</c:v>
                </c:pt>
                <c:pt idx="7">
                  <c:v>0</c:v>
                </c:pt>
              </c:numCache>
            </c:numRef>
          </c:val>
          <c:extLst>
            <c:ext xmlns:c16="http://schemas.microsoft.com/office/drawing/2014/chart" uri="{C3380CC4-5D6E-409C-BE32-E72D297353CC}">
              <c16:uniqueId val="{00000007-7B17-495D-B1AE-1F70B494FC09}"/>
            </c:ext>
          </c:extLst>
        </c:ser>
        <c:ser>
          <c:idx val="8"/>
          <c:order val="8"/>
          <c:tx>
            <c:strRef>
              <c:f>'The state of play'!$J$21</c:f>
              <c:strCache>
                <c:ptCount val="1"/>
                <c:pt idx="0">
                  <c:v>Russia</c:v>
                </c:pt>
              </c:strCache>
            </c:strRef>
          </c:tx>
          <c:spPr>
            <a:solidFill>
              <a:schemeClr val="accent3">
                <a:lumMod val="60000"/>
              </a:schemeClr>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play'!$J$22:$J$29</c:f>
              <c:numCache>
                <c:formatCode>_(* #,##0.00_);_(* \(#,##0.00\);_(* "-"??_);_(@_)</c:formatCode>
                <c:ptCount val="8"/>
                <c:pt idx="0">
                  <c:v>12.13634092</c:v>
                </c:pt>
                <c:pt idx="1">
                  <c:v>18.341917970000001</c:v>
                </c:pt>
                <c:pt idx="2">
                  <c:v>0</c:v>
                </c:pt>
                <c:pt idx="3">
                  <c:v>10.68965517</c:v>
                </c:pt>
                <c:pt idx="4">
                  <c:v>4.375</c:v>
                </c:pt>
                <c:pt idx="5">
                  <c:v>0</c:v>
                </c:pt>
                <c:pt idx="6">
                  <c:v>0</c:v>
                </c:pt>
                <c:pt idx="7">
                  <c:v>0</c:v>
                </c:pt>
              </c:numCache>
            </c:numRef>
          </c:val>
          <c:extLst>
            <c:ext xmlns:c16="http://schemas.microsoft.com/office/drawing/2014/chart" uri="{C3380CC4-5D6E-409C-BE32-E72D297353CC}">
              <c16:uniqueId val="{00000008-7B17-495D-B1AE-1F70B494FC09}"/>
            </c:ext>
          </c:extLst>
        </c:ser>
        <c:ser>
          <c:idx val="9"/>
          <c:order val="9"/>
          <c:tx>
            <c:strRef>
              <c:f>'The state of play'!$K$21</c:f>
              <c:strCache>
                <c:ptCount val="1"/>
                <c:pt idx="0">
                  <c:v>Philippines</c:v>
                </c:pt>
              </c:strCache>
            </c:strRef>
          </c:tx>
          <c:spPr>
            <a:solidFill>
              <a:schemeClr val="accent4">
                <a:lumMod val="60000"/>
              </a:schemeClr>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play'!$K$22:$K$29</c:f>
              <c:numCache>
                <c:formatCode>_(* #,##0.00_);_(* \(#,##0.00\);_(* "-"??_);_(@_)</c:formatCode>
                <c:ptCount val="8"/>
                <c:pt idx="0">
                  <c:v>0</c:v>
                </c:pt>
                <c:pt idx="1">
                  <c:v>0</c:v>
                </c:pt>
                <c:pt idx="2">
                  <c:v>0</c:v>
                </c:pt>
                <c:pt idx="3">
                  <c:v>12.37547893</c:v>
                </c:pt>
                <c:pt idx="4">
                  <c:v>0</c:v>
                </c:pt>
                <c:pt idx="5">
                  <c:v>0</c:v>
                </c:pt>
                <c:pt idx="6">
                  <c:v>0</c:v>
                </c:pt>
                <c:pt idx="7">
                  <c:v>0</c:v>
                </c:pt>
              </c:numCache>
            </c:numRef>
          </c:val>
          <c:extLst>
            <c:ext xmlns:c16="http://schemas.microsoft.com/office/drawing/2014/chart" uri="{C3380CC4-5D6E-409C-BE32-E72D297353CC}">
              <c16:uniqueId val="{00000009-7B17-495D-B1AE-1F70B494FC09}"/>
            </c:ext>
          </c:extLst>
        </c:ser>
        <c:ser>
          <c:idx val="10"/>
          <c:order val="10"/>
          <c:tx>
            <c:strRef>
              <c:f>'The state of play'!$L$21</c:f>
              <c:strCache>
                <c:ptCount val="1"/>
                <c:pt idx="0">
                  <c:v>Myanmar</c:v>
                </c:pt>
              </c:strCache>
            </c:strRef>
          </c:tx>
          <c:spPr>
            <a:solidFill>
              <a:schemeClr val="accent5">
                <a:lumMod val="60000"/>
              </a:schemeClr>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play'!$L$22:$L$29</c:f>
              <c:numCache>
                <c:formatCode>_(* #,##0.00_);_(* \(#,##0.00\);_(* "-"??_);_(@_)</c:formatCode>
                <c:ptCount val="8"/>
                <c:pt idx="0">
                  <c:v>0</c:v>
                </c:pt>
                <c:pt idx="1">
                  <c:v>0</c:v>
                </c:pt>
                <c:pt idx="2">
                  <c:v>0</c:v>
                </c:pt>
                <c:pt idx="3">
                  <c:v>0</c:v>
                </c:pt>
                <c:pt idx="4">
                  <c:v>0</c:v>
                </c:pt>
                <c:pt idx="5">
                  <c:v>0</c:v>
                </c:pt>
                <c:pt idx="6">
                  <c:v>11.363636359999999</c:v>
                </c:pt>
                <c:pt idx="7">
                  <c:v>0</c:v>
                </c:pt>
              </c:numCache>
            </c:numRef>
          </c:val>
          <c:extLst>
            <c:ext xmlns:c16="http://schemas.microsoft.com/office/drawing/2014/chart" uri="{C3380CC4-5D6E-409C-BE32-E72D297353CC}">
              <c16:uniqueId val="{0000000A-7B17-495D-B1AE-1F70B494FC09}"/>
            </c:ext>
          </c:extLst>
        </c:ser>
        <c:ser>
          <c:idx val="11"/>
          <c:order val="11"/>
          <c:tx>
            <c:strRef>
              <c:f>'The state of play'!$M$21</c:f>
              <c:strCache>
                <c:ptCount val="1"/>
                <c:pt idx="0">
                  <c:v>Peru</c:v>
                </c:pt>
              </c:strCache>
            </c:strRef>
          </c:tx>
          <c:spPr>
            <a:solidFill>
              <a:schemeClr val="accent6">
                <a:lumMod val="60000"/>
              </a:schemeClr>
            </a:solidFill>
            <a:ln>
              <a:noFill/>
            </a:ln>
            <a:effectLst/>
          </c:spPr>
          <c:invertIfNegative val="0"/>
          <c:cat>
            <c:strRef>
              <c:f>'The state of play'!$A$22:$A$29</c:f>
              <c:strCache>
                <c:ptCount val="8"/>
                <c:pt idx="0">
                  <c:v>Oil</c:v>
                </c:pt>
                <c:pt idx="1">
                  <c:v>Natural gas</c:v>
                </c:pt>
                <c:pt idx="2">
                  <c:v>Copper</c:v>
                </c:pt>
                <c:pt idx="3">
                  <c:v>Nickel</c:v>
                </c:pt>
                <c:pt idx="4">
                  <c:v>Cobalt</c:v>
                </c:pt>
                <c:pt idx="5">
                  <c:v>Graphite</c:v>
                </c:pt>
                <c:pt idx="6">
                  <c:v>Rare earths</c:v>
                </c:pt>
                <c:pt idx="7">
                  <c:v>Lithium</c:v>
                </c:pt>
              </c:strCache>
            </c:strRef>
          </c:cat>
          <c:val>
            <c:numRef>
              <c:f>'The state of play'!$M$22:$M$29</c:f>
              <c:numCache>
                <c:formatCode>_(* #,##0.00_);_(* \(#,##0.00\);_(* "-"??_);_(@_)</c:formatCode>
                <c:ptCount val="8"/>
                <c:pt idx="0">
                  <c:v>0</c:v>
                </c:pt>
                <c:pt idx="1">
                  <c:v>0</c:v>
                </c:pt>
                <c:pt idx="2">
                  <c:v>12.05882353</c:v>
                </c:pt>
                <c:pt idx="3">
                  <c:v>0</c:v>
                </c:pt>
                <c:pt idx="4">
                  <c:v>0</c:v>
                </c:pt>
                <c:pt idx="5">
                  <c:v>0</c:v>
                </c:pt>
                <c:pt idx="6">
                  <c:v>0</c:v>
                </c:pt>
                <c:pt idx="7">
                  <c:v>0</c:v>
                </c:pt>
              </c:numCache>
            </c:numRef>
          </c:val>
          <c:extLst>
            <c:ext xmlns:c16="http://schemas.microsoft.com/office/drawing/2014/chart" uri="{C3380CC4-5D6E-409C-BE32-E72D297353CC}">
              <c16:uniqueId val="{0000000B-7B17-495D-B1AE-1F70B494FC09}"/>
            </c:ext>
          </c:extLst>
        </c:ser>
        <c:dLbls>
          <c:showLegendKey val="0"/>
          <c:showVal val="0"/>
          <c:showCatName val="0"/>
          <c:showSerName val="0"/>
          <c:showPercent val="0"/>
          <c:showBubbleSize val="0"/>
        </c:dLbls>
        <c:gapWidth val="150"/>
        <c:overlap val="100"/>
        <c:axId val="1115938400"/>
        <c:axId val="1115940896"/>
      </c:barChart>
      <c:catAx>
        <c:axId val="1115938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115940896"/>
        <c:crosses val="autoZero"/>
        <c:auto val="1"/>
        <c:lblAlgn val="ctr"/>
        <c:lblOffset val="100"/>
        <c:noMultiLvlLbl val="0"/>
      </c:catAx>
      <c:valAx>
        <c:axId val="111594089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419"/>
                  <a: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115938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pPr>
      <a:endParaRPr lang="es-A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s-AR" dirty="0"/>
              <a:t>Proporción de los tres principales países productores en el procesamiento total de minerales y combustibles fósiles seleccionados, 2019</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barChart>
        <c:barDir val="bar"/>
        <c:grouping val="stacked"/>
        <c:varyColors val="0"/>
        <c:ser>
          <c:idx val="0"/>
          <c:order val="0"/>
          <c:tx>
            <c:strRef>
              <c:f>'The state of play'!$B$35</c:f>
              <c:strCache>
                <c:ptCount val="1"/>
                <c:pt idx="0">
                  <c:v>United States</c:v>
                </c:pt>
              </c:strCache>
            </c:strRef>
          </c:tx>
          <c:spPr>
            <a:solidFill>
              <a:schemeClr val="accent1"/>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play'!$B$36:$B$42</c:f>
              <c:numCache>
                <c:formatCode>_(* #,##0.00_);_(* \(#,##0.00\);_(* "-"??_);_(@_)</c:formatCode>
                <c:ptCount val="7"/>
                <c:pt idx="0">
                  <c:v>20.341694740000001</c:v>
                </c:pt>
                <c:pt idx="1">
                  <c:v>9.5529146150000006</c:v>
                </c:pt>
                <c:pt idx="2">
                  <c:v>0</c:v>
                </c:pt>
                <c:pt idx="3">
                  <c:v>0</c:v>
                </c:pt>
                <c:pt idx="4">
                  <c:v>0</c:v>
                </c:pt>
                <c:pt idx="5">
                  <c:v>0</c:v>
                </c:pt>
                <c:pt idx="6">
                  <c:v>0</c:v>
                </c:pt>
              </c:numCache>
            </c:numRef>
          </c:val>
          <c:extLst>
            <c:ext xmlns:c16="http://schemas.microsoft.com/office/drawing/2014/chart" uri="{C3380CC4-5D6E-409C-BE32-E72D297353CC}">
              <c16:uniqueId val="{00000000-716C-4B1C-B511-DCE5A081B3EC}"/>
            </c:ext>
          </c:extLst>
        </c:ser>
        <c:ser>
          <c:idx val="1"/>
          <c:order val="1"/>
          <c:tx>
            <c:strRef>
              <c:f>'The state of play'!$C$35</c:f>
              <c:strCache>
                <c:ptCount val="1"/>
                <c:pt idx="0">
                  <c:v>China</c:v>
                </c:pt>
              </c:strCache>
            </c:strRef>
          </c:tx>
          <c:spPr>
            <a:solidFill>
              <a:schemeClr val="accent2"/>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play'!$C$36:$C$42</c:f>
              <c:numCache>
                <c:formatCode>_(* #,##0.00_);_(* \(#,##0.00\);_(* "-"??_);_(@_)</c:formatCode>
                <c:ptCount val="7"/>
                <c:pt idx="0">
                  <c:v>15.874103959999999</c:v>
                </c:pt>
                <c:pt idx="1">
                  <c:v>0</c:v>
                </c:pt>
                <c:pt idx="2">
                  <c:v>40.003007320000002</c:v>
                </c:pt>
                <c:pt idx="3">
                  <c:v>35.323992339999997</c:v>
                </c:pt>
                <c:pt idx="4">
                  <c:v>64.671241839999993</c:v>
                </c:pt>
                <c:pt idx="5">
                  <c:v>57.795178640000003</c:v>
                </c:pt>
                <c:pt idx="6">
                  <c:v>87.135264129999996</c:v>
                </c:pt>
              </c:numCache>
            </c:numRef>
          </c:val>
          <c:extLst>
            <c:ext xmlns:c16="http://schemas.microsoft.com/office/drawing/2014/chart" uri="{C3380CC4-5D6E-409C-BE32-E72D297353CC}">
              <c16:uniqueId val="{00000001-716C-4B1C-B511-DCE5A081B3EC}"/>
            </c:ext>
          </c:extLst>
        </c:ser>
        <c:ser>
          <c:idx val="2"/>
          <c:order val="2"/>
          <c:tx>
            <c:strRef>
              <c:f>'The state of play'!$D$35</c:f>
              <c:strCache>
                <c:ptCount val="1"/>
                <c:pt idx="0">
                  <c:v>Russia</c:v>
                </c:pt>
              </c:strCache>
            </c:strRef>
          </c:tx>
          <c:spPr>
            <a:solidFill>
              <a:schemeClr val="accent3"/>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play'!$D$36:$D$42</c:f>
              <c:numCache>
                <c:formatCode>_(* #,##0.00_);_(* \(#,##0.00\);_(* "-"??_);_(@_)</c:formatCode>
                <c:ptCount val="7"/>
                <c:pt idx="0">
                  <c:v>6.9877761569999999</c:v>
                </c:pt>
                <c:pt idx="1">
                  <c:v>0</c:v>
                </c:pt>
                <c:pt idx="2">
                  <c:v>0</c:v>
                </c:pt>
                <c:pt idx="3">
                  <c:v>0</c:v>
                </c:pt>
                <c:pt idx="4">
                  <c:v>0</c:v>
                </c:pt>
                <c:pt idx="5">
                  <c:v>0</c:v>
                </c:pt>
                <c:pt idx="6">
                  <c:v>0</c:v>
                </c:pt>
              </c:numCache>
            </c:numRef>
          </c:val>
          <c:extLst>
            <c:ext xmlns:c16="http://schemas.microsoft.com/office/drawing/2014/chart" uri="{C3380CC4-5D6E-409C-BE32-E72D297353CC}">
              <c16:uniqueId val="{00000002-716C-4B1C-B511-DCE5A081B3EC}"/>
            </c:ext>
          </c:extLst>
        </c:ser>
        <c:ser>
          <c:idx val="3"/>
          <c:order val="3"/>
          <c:tx>
            <c:strRef>
              <c:f>'The state of play'!$E$35</c:f>
              <c:strCache>
                <c:ptCount val="1"/>
                <c:pt idx="0">
                  <c:v>Qatar</c:v>
                </c:pt>
              </c:strCache>
            </c:strRef>
          </c:tx>
          <c:spPr>
            <a:solidFill>
              <a:schemeClr val="accent4"/>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play'!$E$36:$E$42</c:f>
              <c:numCache>
                <c:formatCode>_(* #,##0.00_);_(* \(#,##0.00\);_(* "-"??_);_(@_)</c:formatCode>
                <c:ptCount val="7"/>
                <c:pt idx="0">
                  <c:v>0</c:v>
                </c:pt>
                <c:pt idx="1">
                  <c:v>22.538501060000002</c:v>
                </c:pt>
                <c:pt idx="2">
                  <c:v>0</c:v>
                </c:pt>
                <c:pt idx="3">
                  <c:v>0</c:v>
                </c:pt>
                <c:pt idx="4">
                  <c:v>0</c:v>
                </c:pt>
                <c:pt idx="5">
                  <c:v>0</c:v>
                </c:pt>
                <c:pt idx="6">
                  <c:v>0</c:v>
                </c:pt>
              </c:numCache>
            </c:numRef>
          </c:val>
          <c:extLst>
            <c:ext xmlns:c16="http://schemas.microsoft.com/office/drawing/2014/chart" uri="{C3380CC4-5D6E-409C-BE32-E72D297353CC}">
              <c16:uniqueId val="{00000003-716C-4B1C-B511-DCE5A081B3EC}"/>
            </c:ext>
          </c:extLst>
        </c:ser>
        <c:ser>
          <c:idx val="4"/>
          <c:order val="4"/>
          <c:tx>
            <c:strRef>
              <c:f>'The state of play'!$F$35</c:f>
              <c:strCache>
                <c:ptCount val="1"/>
                <c:pt idx="0">
                  <c:v>Australia</c:v>
                </c:pt>
              </c:strCache>
            </c:strRef>
          </c:tx>
          <c:spPr>
            <a:solidFill>
              <a:schemeClr val="accent5"/>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play'!$F$36:$F$42</c:f>
              <c:numCache>
                <c:formatCode>_(* #,##0.00_);_(* \(#,##0.00\);_(* "-"??_);_(@_)</c:formatCode>
                <c:ptCount val="7"/>
                <c:pt idx="0">
                  <c:v>0</c:v>
                </c:pt>
                <c:pt idx="1">
                  <c:v>22.331325719999999</c:v>
                </c:pt>
                <c:pt idx="2">
                  <c:v>0</c:v>
                </c:pt>
                <c:pt idx="3">
                  <c:v>0</c:v>
                </c:pt>
                <c:pt idx="4">
                  <c:v>0</c:v>
                </c:pt>
                <c:pt idx="5">
                  <c:v>0</c:v>
                </c:pt>
                <c:pt idx="6">
                  <c:v>0</c:v>
                </c:pt>
              </c:numCache>
            </c:numRef>
          </c:val>
          <c:extLst>
            <c:ext xmlns:c16="http://schemas.microsoft.com/office/drawing/2014/chart" uri="{C3380CC4-5D6E-409C-BE32-E72D297353CC}">
              <c16:uniqueId val="{00000004-716C-4B1C-B511-DCE5A081B3EC}"/>
            </c:ext>
          </c:extLst>
        </c:ser>
        <c:ser>
          <c:idx val="5"/>
          <c:order val="5"/>
          <c:tx>
            <c:strRef>
              <c:f>'The state of play'!$G$35</c:f>
              <c:strCache>
                <c:ptCount val="1"/>
                <c:pt idx="0">
                  <c:v>Chile</c:v>
                </c:pt>
              </c:strCache>
            </c:strRef>
          </c:tx>
          <c:spPr>
            <a:solidFill>
              <a:schemeClr val="accent6"/>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play'!$G$36:$G$42</c:f>
              <c:numCache>
                <c:formatCode>_(* #,##0.00_);_(* \(#,##0.00\);_(* "-"??_);_(@_)</c:formatCode>
                <c:ptCount val="7"/>
                <c:pt idx="0">
                  <c:v>0</c:v>
                </c:pt>
                <c:pt idx="1">
                  <c:v>0</c:v>
                </c:pt>
                <c:pt idx="2">
                  <c:v>9.6084315369999995</c:v>
                </c:pt>
                <c:pt idx="3">
                  <c:v>0</c:v>
                </c:pt>
                <c:pt idx="4">
                  <c:v>0</c:v>
                </c:pt>
                <c:pt idx="5">
                  <c:v>28.569702190000001</c:v>
                </c:pt>
                <c:pt idx="6">
                  <c:v>0</c:v>
                </c:pt>
              </c:numCache>
            </c:numRef>
          </c:val>
          <c:extLst>
            <c:ext xmlns:c16="http://schemas.microsoft.com/office/drawing/2014/chart" uri="{C3380CC4-5D6E-409C-BE32-E72D297353CC}">
              <c16:uniqueId val="{00000005-716C-4B1C-B511-DCE5A081B3EC}"/>
            </c:ext>
          </c:extLst>
        </c:ser>
        <c:ser>
          <c:idx val="6"/>
          <c:order val="6"/>
          <c:tx>
            <c:strRef>
              <c:f>'The state of play'!$H$35</c:f>
              <c:strCache>
                <c:ptCount val="1"/>
                <c:pt idx="0">
                  <c:v>Indonesia</c:v>
                </c:pt>
              </c:strCache>
            </c:strRef>
          </c:tx>
          <c:spPr>
            <a:solidFill>
              <a:schemeClr val="accent1">
                <a:lumMod val="6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play'!$H$36:$H$42</c:f>
              <c:numCache>
                <c:formatCode>_(* #,##0.00_);_(* \(#,##0.00\);_(* "-"??_);_(@_)</c:formatCode>
                <c:ptCount val="7"/>
                <c:pt idx="0">
                  <c:v>0</c:v>
                </c:pt>
                <c:pt idx="1">
                  <c:v>0</c:v>
                </c:pt>
                <c:pt idx="2">
                  <c:v>0</c:v>
                </c:pt>
                <c:pt idx="3">
                  <c:v>14.67430854</c:v>
                </c:pt>
                <c:pt idx="4">
                  <c:v>0</c:v>
                </c:pt>
                <c:pt idx="5">
                  <c:v>0</c:v>
                </c:pt>
                <c:pt idx="6">
                  <c:v>0</c:v>
                </c:pt>
              </c:numCache>
            </c:numRef>
          </c:val>
          <c:extLst>
            <c:ext xmlns:c16="http://schemas.microsoft.com/office/drawing/2014/chart" uri="{C3380CC4-5D6E-409C-BE32-E72D297353CC}">
              <c16:uniqueId val="{00000006-716C-4B1C-B511-DCE5A081B3EC}"/>
            </c:ext>
          </c:extLst>
        </c:ser>
        <c:ser>
          <c:idx val="7"/>
          <c:order val="7"/>
          <c:tx>
            <c:strRef>
              <c:f>'The state of play'!$I$35</c:f>
              <c:strCache>
                <c:ptCount val="1"/>
                <c:pt idx="0">
                  <c:v>Japan</c:v>
                </c:pt>
              </c:strCache>
            </c:strRef>
          </c:tx>
          <c:spPr>
            <a:solidFill>
              <a:schemeClr val="accent2">
                <a:lumMod val="6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play'!$I$36:$I$42</c:f>
              <c:numCache>
                <c:formatCode>_(* #,##0.00_);_(* \(#,##0.00\);_(* "-"??_);_(@_)</c:formatCode>
                <c:ptCount val="7"/>
                <c:pt idx="0">
                  <c:v>0</c:v>
                </c:pt>
                <c:pt idx="1">
                  <c:v>0</c:v>
                </c:pt>
                <c:pt idx="2">
                  <c:v>6.3320499650000004</c:v>
                </c:pt>
                <c:pt idx="3">
                  <c:v>7.569435811</c:v>
                </c:pt>
                <c:pt idx="4">
                  <c:v>0</c:v>
                </c:pt>
                <c:pt idx="5">
                  <c:v>0</c:v>
                </c:pt>
                <c:pt idx="6">
                  <c:v>0</c:v>
                </c:pt>
              </c:numCache>
            </c:numRef>
          </c:val>
          <c:extLst>
            <c:ext xmlns:c16="http://schemas.microsoft.com/office/drawing/2014/chart" uri="{C3380CC4-5D6E-409C-BE32-E72D297353CC}">
              <c16:uniqueId val="{00000007-716C-4B1C-B511-DCE5A081B3EC}"/>
            </c:ext>
          </c:extLst>
        </c:ser>
        <c:ser>
          <c:idx val="8"/>
          <c:order val="8"/>
          <c:tx>
            <c:strRef>
              <c:f>'The state of play'!$J$35</c:f>
              <c:strCache>
                <c:ptCount val="1"/>
                <c:pt idx="0">
                  <c:v>Finland</c:v>
                </c:pt>
              </c:strCache>
            </c:strRef>
          </c:tx>
          <c:spPr>
            <a:solidFill>
              <a:schemeClr val="accent3">
                <a:lumMod val="6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play'!$J$36:$J$42</c:f>
              <c:numCache>
                <c:formatCode>_(* #,##0.00_);_(* \(#,##0.00\);_(* "-"??_);_(@_)</c:formatCode>
                <c:ptCount val="7"/>
                <c:pt idx="0">
                  <c:v>0</c:v>
                </c:pt>
                <c:pt idx="1">
                  <c:v>0</c:v>
                </c:pt>
                <c:pt idx="2">
                  <c:v>0</c:v>
                </c:pt>
                <c:pt idx="3">
                  <c:v>0</c:v>
                </c:pt>
                <c:pt idx="4">
                  <c:v>9.5302585329999996</c:v>
                </c:pt>
                <c:pt idx="5">
                  <c:v>0</c:v>
                </c:pt>
                <c:pt idx="6">
                  <c:v>0</c:v>
                </c:pt>
              </c:numCache>
            </c:numRef>
          </c:val>
          <c:extLst>
            <c:ext xmlns:c16="http://schemas.microsoft.com/office/drawing/2014/chart" uri="{C3380CC4-5D6E-409C-BE32-E72D297353CC}">
              <c16:uniqueId val="{00000008-716C-4B1C-B511-DCE5A081B3EC}"/>
            </c:ext>
          </c:extLst>
        </c:ser>
        <c:ser>
          <c:idx val="9"/>
          <c:order val="9"/>
          <c:tx>
            <c:strRef>
              <c:f>'The state of play'!$K$35</c:f>
              <c:strCache>
                <c:ptCount val="1"/>
                <c:pt idx="0">
                  <c:v>Belgium</c:v>
                </c:pt>
              </c:strCache>
            </c:strRef>
          </c:tx>
          <c:spPr>
            <a:solidFill>
              <a:schemeClr val="accent4">
                <a:lumMod val="6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play'!$K$36:$K$42</c:f>
              <c:numCache>
                <c:formatCode>_(* #,##0.00_);_(* \(#,##0.00\);_(* "-"??_);_(@_)</c:formatCode>
                <c:ptCount val="7"/>
                <c:pt idx="0">
                  <c:v>0</c:v>
                </c:pt>
                <c:pt idx="1">
                  <c:v>0</c:v>
                </c:pt>
                <c:pt idx="2">
                  <c:v>0</c:v>
                </c:pt>
                <c:pt idx="3">
                  <c:v>0</c:v>
                </c:pt>
                <c:pt idx="4">
                  <c:v>4.945447905</c:v>
                </c:pt>
                <c:pt idx="5">
                  <c:v>0</c:v>
                </c:pt>
                <c:pt idx="6">
                  <c:v>0</c:v>
                </c:pt>
              </c:numCache>
            </c:numRef>
          </c:val>
          <c:extLst>
            <c:ext xmlns:c16="http://schemas.microsoft.com/office/drawing/2014/chart" uri="{C3380CC4-5D6E-409C-BE32-E72D297353CC}">
              <c16:uniqueId val="{00000009-716C-4B1C-B511-DCE5A081B3EC}"/>
            </c:ext>
          </c:extLst>
        </c:ser>
        <c:ser>
          <c:idx val="10"/>
          <c:order val="10"/>
          <c:tx>
            <c:strRef>
              <c:f>'The state of play'!$L$35</c:f>
              <c:strCache>
                <c:ptCount val="1"/>
                <c:pt idx="0">
                  <c:v>Argentina</c:v>
                </c:pt>
              </c:strCache>
            </c:strRef>
          </c:tx>
          <c:spPr>
            <a:solidFill>
              <a:schemeClr val="accent5">
                <a:lumMod val="6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play'!$L$36:$L$42</c:f>
              <c:numCache>
                <c:formatCode>_(* #,##0.00_);_(* \(#,##0.00\);_(* "-"??_);_(@_)</c:formatCode>
                <c:ptCount val="7"/>
                <c:pt idx="0">
                  <c:v>0</c:v>
                </c:pt>
                <c:pt idx="1">
                  <c:v>0</c:v>
                </c:pt>
                <c:pt idx="2">
                  <c:v>0</c:v>
                </c:pt>
                <c:pt idx="3">
                  <c:v>0</c:v>
                </c:pt>
                <c:pt idx="4">
                  <c:v>0</c:v>
                </c:pt>
                <c:pt idx="5">
                  <c:v>9.6352360580000003</c:v>
                </c:pt>
                <c:pt idx="6">
                  <c:v>0</c:v>
                </c:pt>
              </c:numCache>
            </c:numRef>
          </c:val>
          <c:extLst>
            <c:ext xmlns:c16="http://schemas.microsoft.com/office/drawing/2014/chart" uri="{C3380CC4-5D6E-409C-BE32-E72D297353CC}">
              <c16:uniqueId val="{0000000A-716C-4B1C-B511-DCE5A081B3EC}"/>
            </c:ext>
          </c:extLst>
        </c:ser>
        <c:ser>
          <c:idx val="11"/>
          <c:order val="11"/>
          <c:tx>
            <c:strRef>
              <c:f>'The state of play'!$M$35</c:f>
              <c:strCache>
                <c:ptCount val="1"/>
                <c:pt idx="0">
                  <c:v>Malaysia</c:v>
                </c:pt>
              </c:strCache>
            </c:strRef>
          </c:tx>
          <c:spPr>
            <a:solidFill>
              <a:schemeClr val="accent6">
                <a:lumMod val="6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play'!$M$36:$M$42</c:f>
              <c:numCache>
                <c:formatCode>_(* #,##0.00_);_(* \(#,##0.00\);_(* "-"??_);_(@_)</c:formatCode>
                <c:ptCount val="7"/>
                <c:pt idx="0">
                  <c:v>0</c:v>
                </c:pt>
                <c:pt idx="1">
                  <c:v>0</c:v>
                </c:pt>
                <c:pt idx="2">
                  <c:v>0</c:v>
                </c:pt>
                <c:pt idx="3">
                  <c:v>0</c:v>
                </c:pt>
                <c:pt idx="4">
                  <c:v>0</c:v>
                </c:pt>
                <c:pt idx="5">
                  <c:v>0</c:v>
                </c:pt>
                <c:pt idx="6">
                  <c:v>12.166178540000001</c:v>
                </c:pt>
              </c:numCache>
            </c:numRef>
          </c:val>
          <c:extLst>
            <c:ext xmlns:c16="http://schemas.microsoft.com/office/drawing/2014/chart" uri="{C3380CC4-5D6E-409C-BE32-E72D297353CC}">
              <c16:uniqueId val="{0000000B-716C-4B1C-B511-DCE5A081B3EC}"/>
            </c:ext>
          </c:extLst>
        </c:ser>
        <c:ser>
          <c:idx val="12"/>
          <c:order val="12"/>
          <c:tx>
            <c:strRef>
              <c:f>'The state of play'!$N$35</c:f>
              <c:strCache>
                <c:ptCount val="1"/>
                <c:pt idx="0">
                  <c:v>Estonia</c:v>
                </c:pt>
              </c:strCache>
            </c:strRef>
          </c:tx>
          <c:spPr>
            <a:solidFill>
              <a:schemeClr val="accent1">
                <a:lumMod val="80000"/>
                <a:lumOff val="20000"/>
              </a:schemeClr>
            </a:solidFill>
            <a:ln>
              <a:noFill/>
            </a:ln>
            <a:effectLst/>
          </c:spPr>
          <c:invertIfNegative val="0"/>
          <c:cat>
            <c:strRef>
              <c:f>'The state of play'!$A$36:$A$42</c:f>
              <c:strCache>
                <c:ptCount val="7"/>
                <c:pt idx="0">
                  <c:v>Oil refining</c:v>
                </c:pt>
                <c:pt idx="1">
                  <c:v>LNG export</c:v>
                </c:pt>
                <c:pt idx="2">
                  <c:v>Copper</c:v>
                </c:pt>
                <c:pt idx="3">
                  <c:v>Nickel</c:v>
                </c:pt>
                <c:pt idx="4">
                  <c:v>Cobalt</c:v>
                </c:pt>
                <c:pt idx="5">
                  <c:v>Lithium</c:v>
                </c:pt>
                <c:pt idx="6">
                  <c:v>Rare earths</c:v>
                </c:pt>
              </c:strCache>
            </c:strRef>
          </c:cat>
          <c:val>
            <c:numRef>
              <c:f>'The state of play'!$N$36:$N$42</c:f>
              <c:numCache>
                <c:formatCode>_(* #,##0.00_);_(* \(#,##0.00\);_(* "-"??_);_(@_)</c:formatCode>
                <c:ptCount val="7"/>
                <c:pt idx="0">
                  <c:v>0</c:v>
                </c:pt>
                <c:pt idx="1">
                  <c:v>0</c:v>
                </c:pt>
                <c:pt idx="2">
                  <c:v>0</c:v>
                </c:pt>
                <c:pt idx="3">
                  <c:v>0</c:v>
                </c:pt>
                <c:pt idx="4">
                  <c:v>0</c:v>
                </c:pt>
                <c:pt idx="5">
                  <c:v>0</c:v>
                </c:pt>
                <c:pt idx="6">
                  <c:v>1</c:v>
                </c:pt>
              </c:numCache>
            </c:numRef>
          </c:val>
          <c:extLst>
            <c:ext xmlns:c16="http://schemas.microsoft.com/office/drawing/2014/chart" uri="{C3380CC4-5D6E-409C-BE32-E72D297353CC}">
              <c16:uniqueId val="{0000000C-716C-4B1C-B511-DCE5A081B3EC}"/>
            </c:ext>
          </c:extLst>
        </c:ser>
        <c:dLbls>
          <c:showLegendKey val="0"/>
          <c:showVal val="0"/>
          <c:showCatName val="0"/>
          <c:showSerName val="0"/>
          <c:showPercent val="0"/>
          <c:showBubbleSize val="0"/>
        </c:dLbls>
        <c:gapWidth val="150"/>
        <c:overlap val="100"/>
        <c:axId val="1756060256"/>
        <c:axId val="1756062752"/>
      </c:barChart>
      <c:catAx>
        <c:axId val="17560602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756062752"/>
        <c:crosses val="autoZero"/>
        <c:auto val="1"/>
        <c:lblAlgn val="ctr"/>
        <c:lblOffset val="100"/>
        <c:noMultiLvlLbl val="0"/>
      </c:catAx>
      <c:valAx>
        <c:axId val="1756062752"/>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419"/>
                  <a: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_(* #,##0_);_(* \(#,##0\);_(* &quot;-&quot;_);_(@_)"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75606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pPr>
      <a:endParaRPr lang="es-A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s-AR" dirty="0"/>
              <a:t>Valor de la cartera de producción de las principales empresas mineras diversificadas seleccionadas, 2014 y 2019</a:t>
            </a:r>
            <a:endParaRPr lang="es-419" dirty="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barChart>
        <c:barDir val="bar"/>
        <c:grouping val="stacked"/>
        <c:varyColors val="0"/>
        <c:ser>
          <c:idx val="0"/>
          <c:order val="0"/>
          <c:tx>
            <c:strRef>
              <c:f>'The state of play'!$B$63</c:f>
              <c:strCache>
                <c:ptCount val="1"/>
                <c:pt idx="0">
                  <c:v>Coal</c:v>
                </c:pt>
              </c:strCache>
            </c:strRef>
          </c:tx>
          <c:spPr>
            <a:solidFill>
              <a:schemeClr val="accent1"/>
            </a:solidFill>
            <a:ln>
              <a:noFill/>
            </a:ln>
            <a:effectLst/>
          </c:spPr>
          <c:invertIfNegative val="0"/>
          <c:cat>
            <c:strRef>
              <c:f>'The state of play'!$A$64:$A$73</c:f>
              <c:strCache>
                <c:ptCount val="10"/>
                <c:pt idx="0">
                  <c:v>Vale 2019</c:v>
                </c:pt>
                <c:pt idx="1">
                  <c:v>Vale 2014</c:v>
                </c:pt>
                <c:pt idx="2">
                  <c:v>BHP 2019</c:v>
                </c:pt>
                <c:pt idx="3">
                  <c:v>BHP 2014</c:v>
                </c:pt>
                <c:pt idx="4">
                  <c:v>Rio Tinto 2019</c:v>
                </c:pt>
                <c:pt idx="5">
                  <c:v>Rio Tinto 2014</c:v>
                </c:pt>
                <c:pt idx="6">
                  <c:v>Glencore 2019</c:v>
                </c:pt>
                <c:pt idx="7">
                  <c:v>Glencore 2014</c:v>
                </c:pt>
                <c:pt idx="8">
                  <c:v>AngloAmerican 2019</c:v>
                </c:pt>
                <c:pt idx="9">
                  <c:v>AngloAmerican 2014</c:v>
                </c:pt>
              </c:strCache>
            </c:strRef>
          </c:cat>
          <c:val>
            <c:numRef>
              <c:f>'The state of play'!$B$64:$B$73</c:f>
              <c:numCache>
                <c:formatCode>General</c:formatCode>
                <c:ptCount val="10"/>
                <c:pt idx="0">
                  <c:v>24</c:v>
                </c:pt>
                <c:pt idx="1">
                  <c:v>33</c:v>
                </c:pt>
                <c:pt idx="2">
                  <c:v>42</c:v>
                </c:pt>
                <c:pt idx="3">
                  <c:v>40</c:v>
                </c:pt>
                <c:pt idx="5">
                  <c:v>9</c:v>
                </c:pt>
                <c:pt idx="6">
                  <c:v>19</c:v>
                </c:pt>
                <c:pt idx="7">
                  <c:v>27</c:v>
                </c:pt>
                <c:pt idx="8">
                  <c:v>3</c:v>
                </c:pt>
                <c:pt idx="9">
                  <c:v>3</c:v>
                </c:pt>
              </c:numCache>
            </c:numRef>
          </c:val>
          <c:extLst>
            <c:ext xmlns:c16="http://schemas.microsoft.com/office/drawing/2014/chart" uri="{C3380CC4-5D6E-409C-BE32-E72D297353CC}">
              <c16:uniqueId val="{00000000-C1C9-405A-BCC5-84F91794A603}"/>
            </c:ext>
          </c:extLst>
        </c:ser>
        <c:ser>
          <c:idx val="1"/>
          <c:order val="1"/>
          <c:tx>
            <c:strRef>
              <c:f>'The state of play'!$C$63</c:f>
              <c:strCache>
                <c:ptCount val="1"/>
                <c:pt idx="0">
                  <c:v>Iron ore</c:v>
                </c:pt>
              </c:strCache>
            </c:strRef>
          </c:tx>
          <c:spPr>
            <a:solidFill>
              <a:schemeClr val="accent2"/>
            </a:solidFill>
            <a:ln>
              <a:noFill/>
            </a:ln>
            <a:effectLst/>
          </c:spPr>
          <c:invertIfNegative val="0"/>
          <c:cat>
            <c:strRef>
              <c:f>'The state of play'!$A$64:$A$73</c:f>
              <c:strCache>
                <c:ptCount val="10"/>
                <c:pt idx="0">
                  <c:v>Vale 2019</c:v>
                </c:pt>
                <c:pt idx="1">
                  <c:v>Vale 2014</c:v>
                </c:pt>
                <c:pt idx="2">
                  <c:v>BHP 2019</c:v>
                </c:pt>
                <c:pt idx="3">
                  <c:v>BHP 2014</c:v>
                </c:pt>
                <c:pt idx="4">
                  <c:v>Rio Tinto 2019</c:v>
                </c:pt>
                <c:pt idx="5">
                  <c:v>Rio Tinto 2014</c:v>
                </c:pt>
                <c:pt idx="6">
                  <c:v>Glencore 2019</c:v>
                </c:pt>
                <c:pt idx="7">
                  <c:v>Glencore 2014</c:v>
                </c:pt>
                <c:pt idx="8">
                  <c:v>AngloAmerican 2019</c:v>
                </c:pt>
                <c:pt idx="9">
                  <c:v>AngloAmerican 2014</c:v>
                </c:pt>
              </c:strCache>
            </c:strRef>
          </c:cat>
          <c:val>
            <c:numRef>
              <c:f>'The state of play'!$C$64:$C$73</c:f>
              <c:numCache>
                <c:formatCode>General</c:formatCode>
                <c:ptCount val="10"/>
                <c:pt idx="0">
                  <c:v>17</c:v>
                </c:pt>
                <c:pt idx="1">
                  <c:v>16</c:v>
                </c:pt>
                <c:pt idx="4">
                  <c:v>68</c:v>
                </c:pt>
                <c:pt idx="5">
                  <c:v>58</c:v>
                </c:pt>
                <c:pt idx="6">
                  <c:v>55</c:v>
                </c:pt>
                <c:pt idx="7">
                  <c:v>47</c:v>
                </c:pt>
                <c:pt idx="8">
                  <c:v>81</c:v>
                </c:pt>
                <c:pt idx="9">
                  <c:v>76</c:v>
                </c:pt>
              </c:numCache>
            </c:numRef>
          </c:val>
          <c:extLst>
            <c:ext xmlns:c16="http://schemas.microsoft.com/office/drawing/2014/chart" uri="{C3380CC4-5D6E-409C-BE32-E72D297353CC}">
              <c16:uniqueId val="{00000001-C1C9-405A-BCC5-84F91794A603}"/>
            </c:ext>
          </c:extLst>
        </c:ser>
        <c:ser>
          <c:idx val="2"/>
          <c:order val="2"/>
          <c:tx>
            <c:strRef>
              <c:f>'The state of play'!$D$63</c:f>
              <c:strCache>
                <c:ptCount val="1"/>
                <c:pt idx="0">
                  <c:v>Energy transition minerals</c:v>
                </c:pt>
              </c:strCache>
            </c:strRef>
          </c:tx>
          <c:spPr>
            <a:solidFill>
              <a:srgbClr val="00B050"/>
            </a:solidFill>
            <a:ln>
              <a:noFill/>
            </a:ln>
            <a:effectLst/>
          </c:spPr>
          <c:invertIfNegative val="0"/>
          <c:cat>
            <c:strRef>
              <c:f>'The state of play'!$A$64:$A$73</c:f>
              <c:strCache>
                <c:ptCount val="10"/>
                <c:pt idx="0">
                  <c:v>Vale 2019</c:v>
                </c:pt>
                <c:pt idx="1">
                  <c:v>Vale 2014</c:v>
                </c:pt>
                <c:pt idx="2">
                  <c:v>BHP 2019</c:v>
                </c:pt>
                <c:pt idx="3">
                  <c:v>BHP 2014</c:v>
                </c:pt>
                <c:pt idx="4">
                  <c:v>Rio Tinto 2019</c:v>
                </c:pt>
                <c:pt idx="5">
                  <c:v>Rio Tinto 2014</c:v>
                </c:pt>
                <c:pt idx="6">
                  <c:v>Glencore 2019</c:v>
                </c:pt>
                <c:pt idx="7">
                  <c:v>Glencore 2014</c:v>
                </c:pt>
                <c:pt idx="8">
                  <c:v>AngloAmerican 2019</c:v>
                </c:pt>
                <c:pt idx="9">
                  <c:v>AngloAmerican 2014</c:v>
                </c:pt>
              </c:strCache>
            </c:strRef>
          </c:cat>
          <c:val>
            <c:numRef>
              <c:f>'The state of play'!$D$64:$D$73</c:f>
              <c:numCache>
                <c:formatCode>General</c:formatCode>
                <c:ptCount val="10"/>
                <c:pt idx="0">
                  <c:v>48</c:v>
                </c:pt>
                <c:pt idx="1">
                  <c:v>40</c:v>
                </c:pt>
                <c:pt idx="2">
                  <c:v>42</c:v>
                </c:pt>
                <c:pt idx="3">
                  <c:v>42</c:v>
                </c:pt>
                <c:pt idx="4">
                  <c:v>10</c:v>
                </c:pt>
                <c:pt idx="5">
                  <c:v>11</c:v>
                </c:pt>
                <c:pt idx="6">
                  <c:v>23</c:v>
                </c:pt>
                <c:pt idx="7">
                  <c:v>22</c:v>
                </c:pt>
                <c:pt idx="8">
                  <c:v>14</c:v>
                </c:pt>
                <c:pt idx="9">
                  <c:v>17</c:v>
                </c:pt>
              </c:numCache>
            </c:numRef>
          </c:val>
          <c:extLst>
            <c:ext xmlns:c16="http://schemas.microsoft.com/office/drawing/2014/chart" uri="{C3380CC4-5D6E-409C-BE32-E72D297353CC}">
              <c16:uniqueId val="{00000002-C1C9-405A-BCC5-84F91794A603}"/>
            </c:ext>
          </c:extLst>
        </c:ser>
        <c:ser>
          <c:idx val="3"/>
          <c:order val="3"/>
          <c:tx>
            <c:strRef>
              <c:f>'The state of play'!$E$63</c:f>
              <c:strCache>
                <c:ptCount val="1"/>
                <c:pt idx="0">
                  <c:v>Others</c:v>
                </c:pt>
              </c:strCache>
            </c:strRef>
          </c:tx>
          <c:spPr>
            <a:solidFill>
              <a:schemeClr val="accent4"/>
            </a:solidFill>
            <a:ln>
              <a:noFill/>
            </a:ln>
            <a:effectLst/>
          </c:spPr>
          <c:invertIfNegative val="0"/>
          <c:cat>
            <c:strRef>
              <c:f>'The state of play'!$A$64:$A$73</c:f>
              <c:strCache>
                <c:ptCount val="10"/>
                <c:pt idx="0">
                  <c:v>Vale 2019</c:v>
                </c:pt>
                <c:pt idx="1">
                  <c:v>Vale 2014</c:v>
                </c:pt>
                <c:pt idx="2">
                  <c:v>BHP 2019</c:v>
                </c:pt>
                <c:pt idx="3">
                  <c:v>BHP 2014</c:v>
                </c:pt>
                <c:pt idx="4">
                  <c:v>Rio Tinto 2019</c:v>
                </c:pt>
                <c:pt idx="5">
                  <c:v>Rio Tinto 2014</c:v>
                </c:pt>
                <c:pt idx="6">
                  <c:v>Glencore 2019</c:v>
                </c:pt>
                <c:pt idx="7">
                  <c:v>Glencore 2014</c:v>
                </c:pt>
                <c:pt idx="8">
                  <c:v>AngloAmerican 2019</c:v>
                </c:pt>
                <c:pt idx="9">
                  <c:v>AngloAmerican 2014</c:v>
                </c:pt>
              </c:strCache>
            </c:strRef>
          </c:cat>
          <c:val>
            <c:numRef>
              <c:f>'The state of play'!$E$64:$E$73</c:f>
              <c:numCache>
                <c:formatCode>General</c:formatCode>
                <c:ptCount val="10"/>
                <c:pt idx="0">
                  <c:v>11</c:v>
                </c:pt>
                <c:pt idx="1">
                  <c:v>11</c:v>
                </c:pt>
                <c:pt idx="2">
                  <c:v>16</c:v>
                </c:pt>
                <c:pt idx="3">
                  <c:v>19</c:v>
                </c:pt>
                <c:pt idx="4">
                  <c:v>22</c:v>
                </c:pt>
                <c:pt idx="5">
                  <c:v>23</c:v>
                </c:pt>
                <c:pt idx="6">
                  <c:v>3</c:v>
                </c:pt>
                <c:pt idx="7">
                  <c:v>4</c:v>
                </c:pt>
                <c:pt idx="8">
                  <c:v>2</c:v>
                </c:pt>
                <c:pt idx="9">
                  <c:v>4</c:v>
                </c:pt>
              </c:numCache>
            </c:numRef>
          </c:val>
          <c:extLst>
            <c:ext xmlns:c16="http://schemas.microsoft.com/office/drawing/2014/chart" uri="{C3380CC4-5D6E-409C-BE32-E72D297353CC}">
              <c16:uniqueId val="{00000003-C1C9-405A-BCC5-84F91794A603}"/>
            </c:ext>
          </c:extLst>
        </c:ser>
        <c:dLbls>
          <c:showLegendKey val="0"/>
          <c:showVal val="0"/>
          <c:showCatName val="0"/>
          <c:showSerName val="0"/>
          <c:showPercent val="0"/>
          <c:showBubbleSize val="0"/>
        </c:dLbls>
        <c:gapWidth val="150"/>
        <c:overlap val="100"/>
        <c:axId val="1298195008"/>
        <c:axId val="1298195424"/>
      </c:barChart>
      <c:catAx>
        <c:axId val="12981950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298195424"/>
        <c:crosses val="autoZero"/>
        <c:auto val="1"/>
        <c:lblAlgn val="ctr"/>
        <c:lblOffset val="100"/>
        <c:noMultiLvlLbl val="0"/>
      </c:catAx>
      <c:valAx>
        <c:axId val="1298195424"/>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419"/>
                  <a: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crossAx val="1298195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A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000"/>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38157-830F-4332-8045-4562B432FE30}" type="datetimeFigureOut">
              <a:rPr lang="en-US" smtClean="0"/>
              <a:t>9/2/2024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7C3D97-5131-49C5-B0DD-A0CED32057E1}" type="slidenum">
              <a:rPr lang="en-US" smtClean="0"/>
              <a:t>‹#›</a:t>
            </a:fld>
            <a:endParaRPr lang="en-US"/>
          </a:p>
        </p:txBody>
      </p:sp>
    </p:spTree>
    <p:extLst>
      <p:ext uri="{BB962C8B-B14F-4D97-AF65-F5344CB8AC3E}">
        <p14:creationId xmlns:p14="http://schemas.microsoft.com/office/powerpoint/2010/main" val="77923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publications.iadb.org/es/apalancando-el-crecimiento-de-la-demanda-en-minerales-y-metales-por-la-transicion-una-economia-baja"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s-419" sz="1200" b="1" i="0">
                <a:solidFill>
                  <a:srgbClr val="000000"/>
                </a:solidFill>
                <a:effectLst/>
                <a:latin typeface="Montserrat" pitchFamily="2" charset="0"/>
              </a:rPr>
              <a:t>En la transición hacia una energía limpia, los minerales críticos representan desafíos para la seguridad energética</a:t>
            </a:r>
          </a:p>
          <a:p>
            <a:pPr marL="0" indent="0">
              <a:buNone/>
            </a:pPr>
            <a:r>
              <a:rPr lang="es-419" sz="1200" i="0">
                <a:solidFill>
                  <a:srgbClr val="000000"/>
                </a:solidFill>
                <a:effectLst/>
                <a:latin typeface="Montserrat" pitchFamily="2" charset="0"/>
              </a:rPr>
              <a:t>Un sistema energético impulsado por CET ≠ uno alimentado por hidrocarburos (</a:t>
            </a:r>
            <a:r>
              <a:rPr lang="es-419" sz="1200" i="0" err="1">
                <a:solidFill>
                  <a:srgbClr val="000000"/>
                </a:solidFill>
                <a:effectLst/>
                <a:latin typeface="Montserrat" pitchFamily="2" charset="0"/>
              </a:rPr>
              <a:t>por ejemplo, </a:t>
            </a:r>
            <a:r>
              <a:rPr lang="es-419" sz="1200" i="0">
                <a:solidFill>
                  <a:srgbClr val="000000"/>
                </a:solidFill>
                <a:effectLst/>
                <a:latin typeface="Montserrat" pitchFamily="2" charset="0"/>
              </a:rPr>
              <a:t>insumos).</a:t>
            </a:r>
          </a:p>
          <a:p>
            <a:pPr marL="0" indent="0">
              <a:buNone/>
            </a:pPr>
            <a:r>
              <a:rPr lang="es-419" sz="1200" i="0">
                <a:solidFill>
                  <a:srgbClr val="000000"/>
                </a:solidFill>
                <a:effectLst/>
                <a:latin typeface="Montserrat" pitchFamily="2" charset="0"/>
              </a:rPr>
              <a:t>Los minerales necesarios variarían según la tecnología:</a:t>
            </a:r>
          </a:p>
          <a:p>
            <a:r>
              <a:rPr lang="es-419" sz="1200" i="0">
                <a:solidFill>
                  <a:srgbClr val="000000"/>
                </a:solidFill>
                <a:effectLst/>
                <a:latin typeface="Montserrat" pitchFamily="2" charset="0"/>
              </a:rPr>
              <a:t>litio, níquel, cobalto, manganeso y grafito </a:t>
            </a:r>
            <a:r>
              <a:rPr lang="es-419" sz="1200" i="0">
                <a:solidFill>
                  <a:srgbClr val="000000"/>
                </a:solidFill>
                <a:effectLst/>
                <a:latin typeface="Montserrat" pitchFamily="2" charset="0"/>
                <a:sym typeface="Wingdings" panose="05000000000000000000" pitchFamily="2" charset="2"/>
              </a:rPr>
              <a:t> </a:t>
            </a:r>
            <a:r>
              <a:rPr lang="es-419" sz="1200" i="0">
                <a:solidFill>
                  <a:srgbClr val="000000"/>
                </a:solidFill>
                <a:effectLst/>
                <a:latin typeface="Montserrat" pitchFamily="2" charset="0"/>
              </a:rPr>
              <a:t>Baterías </a:t>
            </a:r>
          </a:p>
          <a:p>
            <a:r>
              <a:rPr lang="es-419" sz="1200" i="0">
                <a:solidFill>
                  <a:srgbClr val="000000"/>
                </a:solidFill>
                <a:effectLst/>
                <a:latin typeface="Montserrat" pitchFamily="2" charset="0"/>
              </a:rPr>
              <a:t>Tierras raras </a:t>
            </a:r>
            <a:r>
              <a:rPr lang="es-419" sz="1200" i="0">
                <a:solidFill>
                  <a:srgbClr val="000000"/>
                </a:solidFill>
                <a:effectLst/>
                <a:latin typeface="Montserrat" pitchFamily="2" charset="0"/>
                <a:sym typeface="Wingdings" panose="05000000000000000000" pitchFamily="2" charset="2"/>
              </a:rPr>
              <a:t> </a:t>
            </a:r>
            <a:r>
              <a:rPr lang="es-419" sz="1200" i="0">
                <a:solidFill>
                  <a:srgbClr val="000000"/>
                </a:solidFill>
                <a:effectLst/>
                <a:latin typeface="Montserrat" pitchFamily="2" charset="0"/>
              </a:rPr>
              <a:t>imanes para turbinas eólicas y motores de vehículos eléctricos.</a:t>
            </a:r>
          </a:p>
          <a:p>
            <a:r>
              <a:rPr lang="es-419" sz="1200" i="0">
                <a:solidFill>
                  <a:srgbClr val="000000"/>
                </a:solidFill>
                <a:effectLst/>
                <a:latin typeface="Montserrat" pitchFamily="2" charset="0"/>
              </a:rPr>
              <a:t>Cobre y aluminio </a:t>
            </a:r>
            <a:r>
              <a:rPr lang="es-419" sz="1200" i="0">
                <a:solidFill>
                  <a:srgbClr val="000000"/>
                </a:solidFill>
                <a:effectLst/>
                <a:latin typeface="Montserrat" pitchFamily="2" charset="0"/>
                <a:sym typeface="Wingdings" panose="05000000000000000000" pitchFamily="2" charset="2"/>
              </a:rPr>
              <a:t> </a:t>
            </a:r>
            <a:r>
              <a:rPr lang="es-419" sz="1200" i="0">
                <a:solidFill>
                  <a:srgbClr val="000000"/>
                </a:solidFill>
                <a:effectLst/>
                <a:latin typeface="Montserrat" pitchFamily="2" charset="0"/>
              </a:rPr>
              <a:t>redes eléctricas y tecnologías relacionadas con la electricidad</a:t>
            </a:r>
          </a:p>
          <a:p>
            <a:pPr marL="0" indent="0">
              <a:buNone/>
            </a:pPr>
            <a:r>
              <a:rPr lang="es-419" sz="1200" i="0">
                <a:solidFill>
                  <a:srgbClr val="000000"/>
                </a:solidFill>
                <a:effectLst/>
                <a:latin typeface="Montserrat" pitchFamily="2" charset="0"/>
              </a:rPr>
              <a:t>A medida que los países reducen emisiones, es necesario garantizar que los sistemas energéticos sigan siendo resilientes y seguros.</a:t>
            </a:r>
          </a:p>
          <a:p>
            <a:r>
              <a:rPr lang="es-419" sz="1200" i="0">
                <a:solidFill>
                  <a:srgbClr val="000000"/>
                </a:solidFill>
                <a:effectLst/>
                <a:latin typeface="Montserrat" pitchFamily="2" charset="0"/>
              </a:rPr>
              <a:t>Con creciente importancia de minerales </a:t>
            </a:r>
            <a:r>
              <a:rPr lang="en-US" sz="1200">
                <a:solidFill>
                  <a:srgbClr val="000000"/>
                </a:solidFill>
                <a:latin typeface="Montserrat" pitchFamily="2" charset="0"/>
                <a:sym typeface="Wingdings" panose="05000000000000000000" pitchFamily="2" charset="2"/>
              </a:rPr>
              <a:t> </a:t>
            </a:r>
            <a:r>
              <a:rPr lang="es-419" sz="1200" i="0">
                <a:solidFill>
                  <a:srgbClr val="000000"/>
                </a:solidFill>
                <a:effectLst/>
                <a:latin typeface="Montserrat" pitchFamily="2" charset="0"/>
              </a:rPr>
              <a:t>los responsables de las políticas energéticas deben considerar nuevas vulnerabilidades potenciales y preocupaciones sobre la volatilidad de los precios y la seguridad del suministro.</a:t>
            </a:r>
            <a:endParaRPr lang="es-419" sz="1200">
              <a:latin typeface="Montserrat" pitchFamily="2" charset="0"/>
            </a:endParaRPr>
          </a:p>
          <a:p>
            <a:endParaRPr lang="es-419"/>
          </a:p>
        </p:txBody>
      </p:sp>
      <p:sp>
        <p:nvSpPr>
          <p:cNvPr id="4" name="Slide Number Placeholder 3"/>
          <p:cNvSpPr>
            <a:spLocks noGrp="1"/>
          </p:cNvSpPr>
          <p:nvPr>
            <p:ph type="sldNum" sz="quarter" idx="5"/>
          </p:nvPr>
        </p:nvSpPr>
        <p:spPr/>
        <p:txBody>
          <a:bodyPr/>
          <a:lstStyle/>
          <a:p>
            <a:fld id="{3E154972-538D-46EF-B2AB-BD0EC3FBB2EB}" type="slidenum">
              <a:rPr lang="es-ES_tradnl" smtClean="0"/>
              <a:t>2</a:t>
            </a:fld>
            <a:endParaRPr lang="es-ES_tradnl"/>
          </a:p>
        </p:txBody>
      </p:sp>
    </p:spTree>
    <p:extLst>
      <p:ext uri="{BB962C8B-B14F-4D97-AF65-F5344CB8AC3E}">
        <p14:creationId xmlns:p14="http://schemas.microsoft.com/office/powerpoint/2010/main" val="574154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7A311-08FB-4BAE-61D3-D47D2EFE38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E7D2A5-B6ED-CAC4-AE9C-9B3C589DE6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D82717-A2A1-AD1F-FE26-74A0A24B4D5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err="1">
                <a:effectLst/>
                <a:latin typeface="Segoe UI" panose="020B0502040204020203" pitchFamily="34" charset="0"/>
              </a:rPr>
              <a:t>Incluir </a:t>
            </a:r>
            <a:r>
              <a:rPr lang="en-US" sz="1800" dirty="0">
                <a:effectLst/>
                <a:latin typeface="Segoe UI" panose="020B0502040204020203" pitchFamily="34" charset="0"/>
              </a:rPr>
              <a:t>un poco de </a:t>
            </a:r>
            <a:r>
              <a:rPr lang="en-US" sz="1800" dirty="0" err="1">
                <a:effectLst/>
                <a:latin typeface="Segoe UI" panose="020B0502040204020203" pitchFamily="34" charset="0"/>
              </a:rPr>
              <a:t>historia</a:t>
            </a:r>
            <a:r>
              <a:rPr lang="en-US" sz="1800" dirty="0">
                <a:effectLst/>
                <a:latin typeface="Segoe UI" panose="020B0502040204020203" pitchFamily="34" charset="0"/>
              </a:rPr>
              <a:t>, </a:t>
            </a:r>
            <a:r>
              <a:rPr lang="en-US" sz="1800" dirty="0" err="1">
                <a:effectLst/>
                <a:latin typeface="Segoe UI" panose="020B0502040204020203" pitchFamily="34" charset="0"/>
              </a:rPr>
              <a:t>más </a:t>
            </a:r>
            <a:r>
              <a:rPr lang="en-US" sz="1800" dirty="0">
                <a:effectLst/>
                <a:latin typeface="Segoe UI" panose="020B0502040204020203" pitchFamily="34" charset="0"/>
              </a:rPr>
              <a:t>que </a:t>
            </a:r>
            <a:r>
              <a:rPr lang="en-US" sz="1800" dirty="0" err="1">
                <a:effectLst/>
                <a:latin typeface="Segoe UI" panose="020B0502040204020203" pitchFamily="34" charset="0"/>
              </a:rPr>
              <a:t>evolución institucional</a:t>
            </a:r>
            <a:r>
              <a:rPr lang="en-US" sz="1800" dirty="0">
                <a:effectLst/>
                <a:latin typeface="Segoe UI" panose="020B0502040204020203" pitchFamily="34" charset="0"/>
              </a:rPr>
              <a:t>. Agenda iniciada hace 10 años, incluía O&amp;G, CANEF, cubría muchas áreas diferentes &gt;&gt; el mundo ha cambiado, el enfoque ha cambiado (incluido el de los BMD) &gt; CMs/ minería para la transición energética &gt;&gt; qué hacemos ahora, dónde nos centramos + qué NO hacemos</a:t>
            </a:r>
            <a:endParaRPr lang="en-US" sz="1800" dirty="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Entendemos/reconocemos que es un sector complejo, con riesgos y estigmas, hemos sido seleccionados en áreas temáticas y socios, </a:t>
            </a:r>
            <a:r>
              <a:rPr lang="en-US" sz="1800" dirty="0" err="1">
                <a:effectLst/>
                <a:latin typeface="Segoe UI" panose="020B0502040204020203" pitchFamily="34" charset="0"/>
              </a:rPr>
              <a:t>tenemos </a:t>
            </a:r>
            <a:r>
              <a:rPr lang="en-US" sz="1800" dirty="0">
                <a:effectLst/>
                <a:latin typeface="Segoe UI" panose="020B0502040204020203" pitchFamily="34" charset="0"/>
              </a:rPr>
              <a:t>que </a:t>
            </a:r>
            <a:r>
              <a:rPr lang="en-US" sz="1800" dirty="0" err="1">
                <a:effectLst/>
                <a:latin typeface="Segoe UI" panose="020B0502040204020203" pitchFamily="34" charset="0"/>
              </a:rPr>
              <a:t>estar por eso</a:t>
            </a:r>
            <a:r>
              <a:rPr lang="en-US" sz="1800" dirty="0">
                <a:effectLst/>
                <a:latin typeface="Segoe UI" panose="020B0502040204020203" pitchFamily="34" charset="0"/>
              </a:rPr>
              <a:t>, </a:t>
            </a:r>
            <a:r>
              <a:rPr lang="en-US" sz="1800" dirty="0" err="1">
                <a:effectLst/>
                <a:latin typeface="Segoe UI" panose="020B0502040204020203" pitchFamily="34" charset="0"/>
              </a:rPr>
              <a:t>porque </a:t>
            </a:r>
            <a:r>
              <a:rPr lang="en-US" sz="1800" dirty="0">
                <a:effectLst/>
                <a:latin typeface="Segoe UI" panose="020B0502040204020203" pitchFamily="34" charset="0"/>
              </a:rPr>
              <a:t>es un sector </a:t>
            </a:r>
            <a:r>
              <a:rPr lang="en-US" sz="1800" dirty="0" err="1">
                <a:effectLst/>
                <a:latin typeface="Segoe UI" panose="020B0502040204020203" pitchFamily="34" charset="0"/>
              </a:rPr>
              <a:t>importantísimo </a:t>
            </a:r>
            <a:r>
              <a:rPr lang="en-US" sz="1800" dirty="0">
                <a:effectLst/>
                <a:latin typeface="Segoe UI" panose="020B0502040204020203" pitchFamily="34" charset="0"/>
              </a:rPr>
              <a:t>que </a:t>
            </a:r>
            <a:r>
              <a:rPr lang="en-US" sz="1800" dirty="0" err="1">
                <a:effectLst/>
                <a:latin typeface="Segoe UI" panose="020B0502040204020203" pitchFamily="34" charset="0"/>
              </a:rPr>
              <a:t>nos necesita</a:t>
            </a:r>
            <a:endParaRPr lang="en-US" sz="1800" dirty="0">
              <a:effectLst/>
              <a:latin typeface="Arial" panose="020B0604020202020204" pitchFamily="34" charset="0"/>
            </a:endParaRPr>
          </a:p>
          <a:p>
            <a:endParaRPr lang="es-ES_tradnl" dirty="0"/>
          </a:p>
        </p:txBody>
      </p:sp>
      <p:sp>
        <p:nvSpPr>
          <p:cNvPr id="4" name="Slide Number Placeholder 3">
            <a:extLst>
              <a:ext uri="{FF2B5EF4-FFF2-40B4-BE49-F238E27FC236}">
                <a16:creationId xmlns:a16="http://schemas.microsoft.com/office/drawing/2014/main" id="{C129F4E5-4C38-10FD-5095-119D5F2C23E6}"/>
              </a:ext>
            </a:extLst>
          </p:cNvPr>
          <p:cNvSpPr>
            <a:spLocks noGrp="1"/>
          </p:cNvSpPr>
          <p:nvPr>
            <p:ph type="sldNum" sz="quarter" idx="5"/>
          </p:nvPr>
        </p:nvSpPr>
        <p:spPr/>
        <p:txBody>
          <a:bodyPr/>
          <a:lstStyle/>
          <a:p>
            <a:fld id="{81B2DA3E-0430-446F-926C-6C4402C53392}" type="slidenum">
              <a:rPr lang="es-ES_tradnl" smtClean="0"/>
              <a:t>12</a:t>
            </a:fld>
            <a:endParaRPr lang="es-ES_tradnl"/>
          </a:p>
        </p:txBody>
      </p:sp>
    </p:spTree>
    <p:extLst>
      <p:ext uri="{BB962C8B-B14F-4D97-AF65-F5344CB8AC3E}">
        <p14:creationId xmlns:p14="http://schemas.microsoft.com/office/powerpoint/2010/main" val="199899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fontAlgn="base">
              <a:buFont typeface="Arial" panose="020B0604020202020204" pitchFamily="34" charset="0"/>
              <a:buChar char="•"/>
            </a:pPr>
            <a:r>
              <a:rPr lang="en-US" sz="1200" dirty="0">
                <a:solidFill>
                  <a:srgbClr val="000000"/>
                </a:solidFill>
                <a:latin typeface="Graphik"/>
              </a:rPr>
              <a:t>STEPS </a:t>
            </a:r>
            <a:r>
              <a:rPr lang="en-US" sz="1200" dirty="0">
                <a:solidFill>
                  <a:srgbClr val="000000"/>
                </a:solidFill>
                <a:latin typeface="Graphik"/>
                <a:sym typeface="Wingdings" panose="05000000000000000000" pitchFamily="2" charset="2"/>
              </a:rPr>
              <a:t> </a:t>
            </a:r>
            <a:r>
              <a:rPr lang="en-US" sz="1200" dirty="0">
                <a:solidFill>
                  <a:srgbClr val="000000"/>
                </a:solidFill>
                <a:latin typeface="Graphik"/>
              </a:rPr>
              <a:t>W</a:t>
            </a:r>
            <a:r>
              <a:rPr lang="en-US" sz="1200" b="0" i="0" dirty="0">
                <a:solidFill>
                  <a:srgbClr val="000000"/>
                </a:solidFill>
                <a:effectLst/>
                <a:latin typeface="Graphik"/>
              </a:rPr>
              <a:t>orld mineral demand for CETs doubles by 2040</a:t>
            </a:r>
          </a:p>
          <a:p>
            <a:pPr marL="171450" lvl="0" indent="-171450" fontAlgn="base">
              <a:buFont typeface="Arial" panose="020B0604020202020204" pitchFamily="34" charset="0"/>
              <a:buChar char="•"/>
            </a:pPr>
            <a:r>
              <a:rPr lang="en-US" sz="1200" dirty="0">
                <a:solidFill>
                  <a:srgbClr val="000000"/>
                </a:solidFill>
                <a:latin typeface="Graphik"/>
              </a:rPr>
              <a:t>E</a:t>
            </a:r>
            <a:r>
              <a:rPr lang="en-US" sz="1200" b="0" i="0" dirty="0">
                <a:solidFill>
                  <a:srgbClr val="000000"/>
                </a:solidFill>
                <a:effectLst/>
                <a:latin typeface="Graphik"/>
              </a:rPr>
              <a:t>fforts to reach Paris Agreement goals = 4x minerals for CETs by 2040. </a:t>
            </a:r>
          </a:p>
          <a:p>
            <a:pPr marL="171450" lvl="0" indent="-171450" fontAlgn="base">
              <a:buFont typeface="Arial" panose="020B0604020202020204" pitchFamily="34" charset="0"/>
              <a:buChar char="•"/>
            </a:pPr>
            <a:r>
              <a:rPr lang="en-US" sz="1200" b="0" i="0" dirty="0">
                <a:solidFill>
                  <a:srgbClr val="000000"/>
                </a:solidFill>
                <a:effectLst/>
                <a:latin typeface="Graphik"/>
              </a:rPr>
              <a:t>Even faster (global net-zero by 2050) = 6x more minerals for CETs in 2040.</a:t>
            </a:r>
          </a:p>
          <a:p>
            <a:pPr marL="171450" lvl="0" indent="-171450" fontAlgn="base">
              <a:buFont typeface="Arial" panose="020B0604020202020204" pitchFamily="34" charset="0"/>
              <a:buChar char="•"/>
            </a:pPr>
            <a:r>
              <a:rPr lang="en-US" sz="1200" b="0" i="0" dirty="0">
                <a:solidFill>
                  <a:srgbClr val="000000"/>
                </a:solidFill>
                <a:effectLst/>
                <a:latin typeface="Graphik"/>
              </a:rPr>
              <a:t>Which sectors do these increases come from? </a:t>
            </a:r>
          </a:p>
          <a:p>
            <a:pPr marL="395288" lvl="1" indent="-171450" fontAlgn="base">
              <a:buFont typeface="Courier New" panose="02070309020205020404" pitchFamily="49" charset="0"/>
              <a:buChar char="o"/>
            </a:pPr>
            <a:r>
              <a:rPr lang="en-US" sz="1200" dirty="0">
                <a:solidFill>
                  <a:srgbClr val="000000"/>
                </a:solidFill>
                <a:latin typeface="Graphik"/>
              </a:rPr>
              <a:t>M</a:t>
            </a:r>
            <a:r>
              <a:rPr lang="en-US" sz="1200" b="0" i="0" dirty="0">
                <a:solidFill>
                  <a:srgbClr val="000000"/>
                </a:solidFill>
                <a:effectLst/>
                <a:latin typeface="Graphik"/>
              </a:rPr>
              <a:t>ineral demand for EVs and batteries grows at least 30x to 2040. </a:t>
            </a:r>
          </a:p>
          <a:p>
            <a:pPr marL="395288" lvl="1" indent="-171450" fontAlgn="base">
              <a:buFont typeface="Courier New" panose="02070309020205020404" pitchFamily="49" charset="0"/>
              <a:buChar char="o"/>
            </a:pPr>
            <a:r>
              <a:rPr lang="en-US" sz="1200" dirty="0">
                <a:solidFill>
                  <a:srgbClr val="000000"/>
                </a:solidFill>
                <a:latin typeface="Graphik"/>
              </a:rPr>
              <a:t>Electrification </a:t>
            </a:r>
            <a:r>
              <a:rPr lang="en-US" sz="1200" b="0" i="0" dirty="0">
                <a:solidFill>
                  <a:srgbClr val="000000"/>
                </a:solidFill>
                <a:effectLst/>
                <a:latin typeface="Graphik"/>
              </a:rPr>
              <a:t>= copper demand more than doubles over the same period.</a:t>
            </a:r>
          </a:p>
          <a:p>
            <a:pPr marL="395288" lvl="1" indent="-171450" fontAlgn="base">
              <a:buFont typeface="Courier New" panose="02070309020205020404" pitchFamily="49" charset="0"/>
              <a:buChar char="o"/>
            </a:pPr>
            <a:r>
              <a:rPr lang="en-US" sz="1200" b="0" i="0" dirty="0">
                <a:solidFill>
                  <a:srgbClr val="000000"/>
                </a:solidFill>
                <a:effectLst/>
                <a:latin typeface="Graphik"/>
              </a:rPr>
              <a:t>Low-carbon power generation = 3x more mineral demand from this sector by 2040. </a:t>
            </a:r>
          </a:p>
          <a:p>
            <a:pPr marL="395288" lvl="1" indent="-171450" fontAlgn="base">
              <a:buFont typeface="Courier New" panose="02070309020205020404" pitchFamily="49" charset="0"/>
              <a:buChar char="o"/>
            </a:pPr>
            <a:r>
              <a:rPr lang="en-US" sz="1200" dirty="0">
                <a:solidFill>
                  <a:srgbClr val="000000"/>
                </a:solidFill>
                <a:latin typeface="Graphik"/>
              </a:rPr>
              <a:t>G</a:t>
            </a:r>
            <a:r>
              <a:rPr lang="en-US" sz="1200" b="0" i="0" dirty="0">
                <a:solidFill>
                  <a:srgbClr val="000000"/>
                </a:solidFill>
                <a:effectLst/>
                <a:latin typeface="Graphik"/>
              </a:rPr>
              <a:t>rowth of H</a:t>
            </a:r>
            <a:r>
              <a:rPr lang="en-US" sz="1200" b="0" i="0" baseline="-25000" dirty="0">
                <a:solidFill>
                  <a:srgbClr val="000000"/>
                </a:solidFill>
                <a:effectLst/>
                <a:latin typeface="Graphik"/>
              </a:rPr>
              <a:t>2</a:t>
            </a:r>
            <a:r>
              <a:rPr lang="en-US" sz="1200" b="0" i="0" dirty="0">
                <a:solidFill>
                  <a:srgbClr val="000000"/>
                </a:solidFill>
                <a:effectLst/>
                <a:latin typeface="Graphik"/>
              </a:rPr>
              <a:t> = major growth in demand for nickel, zirconium,</a:t>
            </a:r>
            <a:r>
              <a:rPr lang="en-US" sz="1200" dirty="0">
                <a:solidFill>
                  <a:srgbClr val="000000"/>
                </a:solidFill>
                <a:latin typeface="Graphik"/>
              </a:rPr>
              <a:t> platinum group</a:t>
            </a:r>
            <a:r>
              <a:rPr lang="en-US" sz="1200" b="0" i="0" dirty="0">
                <a:solidFill>
                  <a:srgbClr val="000000"/>
                </a:solidFill>
                <a:effectLst/>
                <a:latin typeface="Graphik"/>
              </a:rPr>
              <a:t> </a:t>
            </a:r>
          </a:p>
          <a:p>
            <a:pPr marL="171450" lvl="0" indent="-171450" fontAlgn="base">
              <a:buFont typeface="Arial" panose="020B0604020202020204" pitchFamily="34" charset="0"/>
              <a:buChar char="•"/>
            </a:pPr>
            <a:r>
              <a:rPr lang="en-US" sz="1200" b="0" i="0" dirty="0">
                <a:solidFill>
                  <a:srgbClr val="000000"/>
                </a:solidFill>
                <a:effectLst/>
                <a:latin typeface="Graphik"/>
              </a:rPr>
              <a:t>Demand trajectories are subject to large technology and policy uncertainties</a:t>
            </a:r>
          </a:p>
          <a:p>
            <a:pPr marL="171450" lvl="0" indent="-171450" fontAlgn="base">
              <a:buFont typeface="Arial" panose="020B0604020202020204" pitchFamily="34" charset="0"/>
              <a:buChar char="•"/>
            </a:pPr>
            <a:r>
              <a:rPr lang="en-US" sz="1200" dirty="0">
                <a:solidFill>
                  <a:srgbClr val="000000"/>
                </a:solidFill>
                <a:latin typeface="Graphik"/>
              </a:rPr>
              <a:t>B</a:t>
            </a:r>
            <a:r>
              <a:rPr lang="en-US" sz="1200" b="0" i="0" dirty="0">
                <a:solidFill>
                  <a:srgbClr val="000000"/>
                </a:solidFill>
                <a:effectLst/>
                <a:latin typeface="Graphik"/>
              </a:rPr>
              <a:t>ig question for miners is if world is really heading for a scenario consistent with the Paris Agreement. </a:t>
            </a:r>
          </a:p>
          <a:p>
            <a:pPr marL="171450" lvl="0" indent="-171450" fontAlgn="base">
              <a:buFont typeface="Arial" panose="020B0604020202020204" pitchFamily="34" charset="0"/>
              <a:buChar char="•"/>
            </a:pPr>
            <a:r>
              <a:rPr lang="en-US" sz="1200" b="0" i="0" dirty="0">
                <a:solidFill>
                  <a:srgbClr val="000000"/>
                </a:solidFill>
                <a:effectLst/>
                <a:latin typeface="Graphik"/>
              </a:rPr>
              <a:t>Policy makers can narrow uncertainty with clear their ambitions and so reduce investment risks and ensure capital for new projects.</a:t>
            </a:r>
            <a:endParaRPr lang="es-419" sz="1200" dirty="0"/>
          </a:p>
          <a:p>
            <a:endParaRPr lang="es-419" dirty="0"/>
          </a:p>
        </p:txBody>
      </p:sp>
      <p:sp>
        <p:nvSpPr>
          <p:cNvPr id="4" name="Slide Number Placeholder 3"/>
          <p:cNvSpPr>
            <a:spLocks noGrp="1"/>
          </p:cNvSpPr>
          <p:nvPr>
            <p:ph type="sldNum" sz="quarter" idx="5"/>
          </p:nvPr>
        </p:nvSpPr>
        <p:spPr/>
        <p:txBody>
          <a:bodyPr/>
          <a:lstStyle/>
          <a:p>
            <a:fld id="{E6FA8A1F-658C-4C2C-80D4-0CB2FD40C29D}" type="slidenum">
              <a:rPr lang="es-ES_tradnl" smtClean="0"/>
              <a:t>3</a:t>
            </a:fld>
            <a:endParaRPr lang="es-ES_tradnl"/>
          </a:p>
        </p:txBody>
      </p:sp>
    </p:spTree>
    <p:extLst>
      <p:ext uri="{BB962C8B-B14F-4D97-AF65-F5344CB8AC3E}">
        <p14:creationId xmlns:p14="http://schemas.microsoft.com/office/powerpoint/2010/main" val="3870144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fontAlgn="base">
              <a:buFont typeface="Arial" panose="020B0604020202020204" pitchFamily="34" charset="0"/>
              <a:buChar char="•"/>
            </a:pPr>
            <a:r>
              <a:rPr lang="en-US" b="0" i="0" dirty="0">
                <a:solidFill>
                  <a:srgbClr val="000000"/>
                </a:solidFill>
                <a:effectLst/>
                <a:latin typeface="Graphik"/>
              </a:rPr>
              <a:t>Today’s international energy security mechanisms are designed to provide some insurance against the risks of disruption, price spikes and geopolitical events in the supply of hydrocarbons, oil in particular. These concerns do not disappear during energy transition as more solar panels, wind turbines and electric cars are deployed. However, alongside the many benefits of clean energy transition, they also raise additional questions about the security and resilience of clean energy supply chains, which policy makers need to address.</a:t>
            </a:r>
          </a:p>
          <a:p>
            <a:pPr marL="171450" lvl="0" indent="-171450" fontAlgn="base">
              <a:buFont typeface="Arial" panose="020B0604020202020204" pitchFamily="34" charset="0"/>
              <a:buChar char="•"/>
            </a:pPr>
            <a:r>
              <a:rPr lang="en-US" b="0" i="0" dirty="0">
                <a:solidFill>
                  <a:srgbClr val="000000"/>
                </a:solidFill>
                <a:effectLst/>
                <a:latin typeface="Graphik"/>
              </a:rPr>
              <a:t>Compared with fossil fuel supply, the supply chains for CETs can be even more complex (and in many instances, less transparent). In addition, the supply chain for many CETs and their raw materials is more geographically concentrated than that of oil or natural gas. This is especially the case for many of the minerals that are central to manufacturing clean energy technology equipment and infrastructure. </a:t>
            </a:r>
          </a:p>
          <a:p>
            <a:pPr marL="171450" lvl="0" indent="-171450" fontAlgn="base">
              <a:buFont typeface="Arial" panose="020B0604020202020204" pitchFamily="34" charset="0"/>
              <a:buChar char="•"/>
            </a:pPr>
            <a:r>
              <a:rPr lang="en-US" b="0" i="0" dirty="0">
                <a:solidFill>
                  <a:srgbClr val="000000"/>
                </a:solidFill>
                <a:effectLst/>
                <a:latin typeface="Graphik"/>
              </a:rPr>
              <a:t>For lithium, cobalt and rare earth elements, the top three producing nations control well over three-quarters of global output. In some cases, a single country is responsible for around half of worldwide production. South Africa and the Democratic Republic of the Congo are responsible for some 70% of global production of platinum and cobalt respectively, and China accounted for 60% of global REE production in 2019 (albeit down from over 80% in the mid-2010s). The picture for copper and nickel is slightly more diverse, but still around half of global supply is concentrated in the top three producing countries.</a:t>
            </a:r>
          </a:p>
          <a:p>
            <a:pPr marL="171450" lvl="0" indent="-171450" fontAlgn="base">
              <a:buFont typeface="Arial" panose="020B0604020202020204" pitchFamily="34" charset="0"/>
              <a:buChar char="•"/>
            </a:pPr>
            <a:r>
              <a:rPr lang="en-US" b="0" i="0" dirty="0">
                <a:solidFill>
                  <a:srgbClr val="000000"/>
                </a:solidFill>
                <a:effectLst/>
                <a:latin typeface="Graphik"/>
              </a:rPr>
              <a:t>The level of concentration is even higher for processing and refining operations. China has gained a strong presence across the board. China’s share of refining is around 35% for nickel (the figure becomes higher when including the involvement of Chinese companies in Indonesian operations), 50‑70% for lithium and cobalt, and as high as 90% for REE processing that converts mined output into oxides, metals and magnets. </a:t>
            </a:r>
          </a:p>
          <a:p>
            <a:endParaRPr lang="es-419" dirty="0"/>
          </a:p>
        </p:txBody>
      </p:sp>
      <p:sp>
        <p:nvSpPr>
          <p:cNvPr id="4" name="Slide Number Placeholder 3"/>
          <p:cNvSpPr>
            <a:spLocks noGrp="1"/>
          </p:cNvSpPr>
          <p:nvPr>
            <p:ph type="sldNum" sz="quarter" idx="5"/>
          </p:nvPr>
        </p:nvSpPr>
        <p:spPr/>
        <p:txBody>
          <a:bodyPr/>
          <a:lstStyle/>
          <a:p>
            <a:fld id="{E6FA8A1F-658C-4C2C-80D4-0CB2FD40C29D}" type="slidenum">
              <a:rPr lang="es-ES_tradnl" smtClean="0"/>
              <a:t>5</a:t>
            </a:fld>
            <a:endParaRPr lang="es-ES_tradnl"/>
          </a:p>
        </p:txBody>
      </p:sp>
    </p:spTree>
    <p:extLst>
      <p:ext uri="{BB962C8B-B14F-4D97-AF65-F5344CB8AC3E}">
        <p14:creationId xmlns:p14="http://schemas.microsoft.com/office/powerpoint/2010/main" val="1380190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fontAlgn="base">
              <a:buFont typeface="Arial" panose="020B0604020202020204" pitchFamily="34" charset="0"/>
              <a:buChar char="•"/>
            </a:pPr>
            <a:r>
              <a:rPr lang="en-US" sz="1200" b="0" i="0" dirty="0">
                <a:solidFill>
                  <a:srgbClr val="000000"/>
                </a:solidFill>
                <a:effectLst/>
                <a:latin typeface="inherit"/>
              </a:rPr>
              <a:t>In move from fuel-intensive to material-intensive systems, mining companies bridge resources </a:t>
            </a:r>
            <a:r>
              <a:rPr lang="en-US" sz="1200" dirty="0">
                <a:solidFill>
                  <a:srgbClr val="000000"/>
                </a:solidFill>
                <a:latin typeface="inherit"/>
              </a:rPr>
              <a:t>under</a:t>
            </a:r>
            <a:r>
              <a:rPr lang="en-US" sz="1200" b="0" i="0" dirty="0">
                <a:solidFill>
                  <a:srgbClr val="000000"/>
                </a:solidFill>
                <a:effectLst/>
                <a:latin typeface="inherit"/>
              </a:rPr>
              <a:t>ground and energy techn</a:t>
            </a:r>
            <a:r>
              <a:rPr lang="en-US" sz="1200" dirty="0">
                <a:solidFill>
                  <a:srgbClr val="000000"/>
                </a:solidFill>
                <a:latin typeface="inherit"/>
              </a:rPr>
              <a:t>ologies</a:t>
            </a:r>
            <a:r>
              <a:rPr lang="en-US" sz="1200" b="0" i="0" dirty="0">
                <a:solidFill>
                  <a:srgbClr val="000000"/>
                </a:solidFill>
                <a:effectLst/>
                <a:latin typeface="inherit"/>
              </a:rPr>
              <a:t>. </a:t>
            </a:r>
          </a:p>
          <a:p>
            <a:pPr marL="401638" lvl="1" indent="-171450" fontAlgn="base">
              <a:buFont typeface="Courier New" panose="02070309020205020404" pitchFamily="49" charset="0"/>
              <a:buChar char="o"/>
            </a:pPr>
            <a:r>
              <a:rPr lang="en-US" sz="1200" dirty="0">
                <a:solidFill>
                  <a:srgbClr val="000000"/>
                </a:solidFill>
                <a:latin typeface="inherit"/>
              </a:rPr>
              <a:t>S</a:t>
            </a:r>
            <a:r>
              <a:rPr lang="en-US" sz="1200" b="0" i="0" dirty="0">
                <a:solidFill>
                  <a:srgbClr val="000000"/>
                </a:solidFill>
                <a:effectLst/>
                <a:latin typeface="inherit"/>
              </a:rPr>
              <a:t>cope to contribute to the transition by ensuring adequate supply of minerals with projects subject to social and environmental performance scrutiny.</a:t>
            </a:r>
          </a:p>
          <a:p>
            <a:pPr marL="171450" lvl="0" indent="-171450" fontAlgn="base">
              <a:buFont typeface="Arial" panose="020B0604020202020204" pitchFamily="34" charset="0"/>
              <a:buChar char="•"/>
            </a:pPr>
            <a:r>
              <a:rPr lang="en-US" sz="1200" b="0" i="0" dirty="0">
                <a:solidFill>
                  <a:srgbClr val="000000"/>
                </a:solidFill>
                <a:effectLst/>
                <a:latin typeface="inherit"/>
              </a:rPr>
              <a:t>Many </a:t>
            </a:r>
            <a:r>
              <a:rPr lang="en-US" sz="1200" dirty="0">
                <a:solidFill>
                  <a:srgbClr val="000000"/>
                </a:solidFill>
                <a:latin typeface="inherit"/>
              </a:rPr>
              <a:t>mining c</a:t>
            </a:r>
            <a:r>
              <a:rPr lang="en-US" sz="1200" b="0" i="0" dirty="0">
                <a:solidFill>
                  <a:srgbClr val="000000"/>
                </a:solidFill>
                <a:effectLst/>
                <a:latin typeface="inherit"/>
              </a:rPr>
              <a:t>ompanies are involved in energy as coal producers. </a:t>
            </a:r>
          </a:p>
          <a:p>
            <a:pPr marL="401638" lvl="1" indent="-171450" fontAlgn="base">
              <a:buFont typeface="Courier New" panose="02070309020205020404" pitchFamily="49" charset="0"/>
              <a:buChar char="o"/>
            </a:pPr>
            <a:r>
              <a:rPr lang="en-US" sz="1200" dirty="0">
                <a:solidFill>
                  <a:srgbClr val="000000"/>
                </a:solidFill>
                <a:latin typeface="inherit"/>
              </a:rPr>
              <a:t>T</a:t>
            </a:r>
            <a:r>
              <a:rPr lang="en-US" sz="1200" b="0" i="0" dirty="0">
                <a:solidFill>
                  <a:srgbClr val="000000"/>
                </a:solidFill>
                <a:effectLst/>
                <a:latin typeface="inherit"/>
              </a:rPr>
              <a:t>ransition is a challenge and opportunity</a:t>
            </a:r>
          </a:p>
          <a:p>
            <a:pPr marL="401638" lvl="1" indent="-171450" fontAlgn="base">
              <a:buFont typeface="Courier New" panose="02070309020205020404" pitchFamily="49" charset="0"/>
              <a:buChar char="o"/>
            </a:pPr>
            <a:r>
              <a:rPr lang="en-US" sz="1200" b="0" i="0" dirty="0">
                <a:solidFill>
                  <a:srgbClr val="000000"/>
                </a:solidFill>
                <a:effectLst/>
                <a:latin typeface="inherit"/>
              </a:rPr>
              <a:t>Some are moving away from coal (Rio Tinto, Glencore, Vale) </a:t>
            </a:r>
          </a:p>
          <a:p>
            <a:pPr marL="401638" lvl="1" indent="-171450" fontAlgn="base">
              <a:buFont typeface="Courier New" panose="02070309020205020404" pitchFamily="49" charset="0"/>
              <a:buChar char="o"/>
            </a:pPr>
            <a:r>
              <a:rPr lang="en-US" sz="1200" b="0" i="0" dirty="0">
                <a:solidFill>
                  <a:srgbClr val="000000"/>
                </a:solidFill>
                <a:effectLst/>
                <a:latin typeface="inherit"/>
              </a:rPr>
              <a:t>Growing participation in copper production but no concerted move into energy transition minerals yet.</a:t>
            </a:r>
          </a:p>
          <a:p>
            <a:pPr marL="401638" lvl="1" indent="-171450" fontAlgn="base">
              <a:buFont typeface="Courier New" panose="02070309020205020404" pitchFamily="49" charset="0"/>
              <a:buChar char="o"/>
            </a:pPr>
            <a:r>
              <a:rPr lang="en-US" sz="1200" b="0" i="0" dirty="0">
                <a:solidFill>
                  <a:srgbClr val="000000"/>
                </a:solidFill>
                <a:effectLst/>
                <a:latin typeface="Graphik"/>
              </a:rPr>
              <a:t>Companies are cautious about committing $$$ to new projects given uncertainties over timing and demand growth (questions about climate ambitions).</a:t>
            </a:r>
          </a:p>
          <a:p>
            <a:pPr marL="171450" lvl="0" indent="-171450" fontAlgn="base">
              <a:buFont typeface="Arial" panose="020B0604020202020204" pitchFamily="34" charset="0"/>
              <a:buChar char="•"/>
            </a:pPr>
            <a:r>
              <a:rPr lang="en-US" sz="1200" dirty="0">
                <a:solidFill>
                  <a:srgbClr val="000000"/>
                </a:solidFill>
                <a:latin typeface="Graphik"/>
              </a:rPr>
              <a:t>P</a:t>
            </a:r>
            <a:r>
              <a:rPr lang="en-US" sz="1200" b="0" i="0" dirty="0">
                <a:solidFill>
                  <a:srgbClr val="000000"/>
                </a:solidFill>
                <a:effectLst/>
                <a:latin typeface="Graphik"/>
              </a:rPr>
              <a:t>icture is changing as countries send stronger signals about net-zero ambitions and price signals for some minerals offered encouragement. </a:t>
            </a:r>
          </a:p>
          <a:p>
            <a:pPr marL="401638" lvl="1" indent="-171450" fontAlgn="base">
              <a:buFont typeface="Courier New" panose="02070309020205020404" pitchFamily="49" charset="0"/>
              <a:buChar char="o"/>
            </a:pPr>
            <a:r>
              <a:rPr lang="en-US" sz="1200" b="0" i="0" dirty="0">
                <a:solidFill>
                  <a:srgbClr val="000000"/>
                </a:solidFill>
                <a:effectLst/>
                <a:latin typeface="Graphik"/>
              </a:rPr>
              <a:t>Investment in new projects picked up in late 2010s but trend needs to be sustained.</a:t>
            </a:r>
            <a:endParaRPr lang="en-US" sz="1200" dirty="0">
              <a:solidFill>
                <a:srgbClr val="000000"/>
              </a:solidFill>
              <a:latin typeface="Graphik"/>
            </a:endParaRPr>
          </a:p>
          <a:p>
            <a:pPr marL="401638" lvl="1" indent="-171450" fontAlgn="base">
              <a:buFont typeface="Courier New" panose="02070309020205020404" pitchFamily="49" charset="0"/>
              <a:buChar char="o"/>
            </a:pPr>
            <a:r>
              <a:rPr lang="en-US" sz="1200" dirty="0">
                <a:solidFill>
                  <a:srgbClr val="000000"/>
                </a:solidFill>
                <a:latin typeface="Graphik"/>
              </a:rPr>
              <a:t>Risk of boom and bust with commodities is ever present</a:t>
            </a:r>
            <a:endParaRPr lang="en-US" sz="1200" b="0" i="0" dirty="0">
              <a:solidFill>
                <a:srgbClr val="000000"/>
              </a:solidFill>
              <a:effectLst/>
              <a:latin typeface="Graphik"/>
            </a:endParaRPr>
          </a:p>
          <a:p>
            <a:endParaRPr lang="es-419" dirty="0"/>
          </a:p>
        </p:txBody>
      </p:sp>
      <p:sp>
        <p:nvSpPr>
          <p:cNvPr id="4" name="Slide Number Placeholder 3"/>
          <p:cNvSpPr>
            <a:spLocks noGrp="1"/>
          </p:cNvSpPr>
          <p:nvPr>
            <p:ph type="sldNum" sz="quarter" idx="5"/>
          </p:nvPr>
        </p:nvSpPr>
        <p:spPr/>
        <p:txBody>
          <a:bodyPr/>
          <a:lstStyle/>
          <a:p>
            <a:fld id="{E6FA8A1F-658C-4C2C-80D4-0CB2FD40C29D}" type="slidenum">
              <a:rPr lang="es-ES_tradnl" smtClean="0"/>
              <a:t>6</a:t>
            </a:fld>
            <a:endParaRPr lang="es-ES_tradnl"/>
          </a:p>
        </p:txBody>
      </p:sp>
    </p:spTree>
    <p:extLst>
      <p:ext uri="{BB962C8B-B14F-4D97-AF65-F5344CB8AC3E}">
        <p14:creationId xmlns:p14="http://schemas.microsoft.com/office/powerpoint/2010/main" val="170716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just">
              <a:spcBef>
                <a:spcPts val="0"/>
              </a:spcBef>
              <a:spcAft>
                <a:spcPts val="600"/>
              </a:spcAft>
              <a:buFont typeface="Symbol" panose="05050102010706020507" pitchFamily="18" charset="2"/>
              <a:buChar char=""/>
            </a:pPr>
            <a:r>
              <a:rPr lang="en-US" sz="1200" dirty="0">
                <a:latin typeface="Helvetica" panose="020B0604020202020204" pitchFamily="34" charset="0"/>
                <a:cs typeface="Helvetica" panose="020B0604020202020204" pitchFamily="34" charset="0"/>
              </a:rPr>
              <a:t>El rápido crecimiento de la demanda de estos minerales y metales ha provocado un </a:t>
            </a:r>
            <a:r>
              <a:rPr lang="en-US" sz="1200" b="1" dirty="0">
                <a:latin typeface="Helvetica" panose="020B0604020202020204" pitchFamily="34" charset="0"/>
                <a:cs typeface="Helvetica" panose="020B0604020202020204" pitchFamily="34" charset="0"/>
              </a:rPr>
              <a:t>nuevo auge de la minería en ALC.</a:t>
            </a:r>
            <a:endParaRPr lang="en-US" sz="1200" dirty="0">
              <a:effectLst/>
              <a:latin typeface="Gotham Book" pitchFamily="50" charset="0"/>
              <a:ea typeface="Times New Roman" panose="02020603050405020304" pitchFamily="18" charset="0"/>
              <a:cs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pPr>
            <a:r>
              <a:rPr lang="en-US" sz="1200" dirty="0">
                <a:effectLst/>
                <a:latin typeface="Gotham Book" pitchFamily="50" charset="0"/>
                <a:ea typeface="Times New Roman" panose="02020603050405020304" pitchFamily="18" charset="0"/>
                <a:cs typeface="Times New Roman" panose="02020603050405020304" pitchFamily="18" charset="0"/>
              </a:rPr>
              <a:t>El mercado de ETM presenta </a:t>
            </a:r>
            <a:r>
              <a:rPr lang="en-US" sz="1200" u="sng" dirty="0">
                <a:effectLst/>
                <a:latin typeface="Gotham Book" pitchFamily="50" charset="0"/>
                <a:ea typeface="Times New Roman" panose="02020603050405020304" pitchFamily="18" charset="0"/>
                <a:cs typeface="Times New Roman" panose="02020603050405020304" pitchFamily="18" charset="0"/>
              </a:rPr>
              <a:t>oportunidades prom</a:t>
            </a:r>
            <a:r>
              <a:rPr lang="en-US" sz="1200" dirty="0">
                <a:effectLst/>
                <a:latin typeface="Gotham Book" pitchFamily="50" charset="0"/>
                <a:ea typeface="Times New Roman" panose="02020603050405020304" pitchFamily="18" charset="0"/>
                <a:cs typeface="Times New Roman" panose="02020603050405020304" pitchFamily="18" charset="0"/>
              </a:rPr>
              <a:t>etedoras </a:t>
            </a:r>
            <a:r>
              <a:rPr lang="en-US" sz="1200" u="sng" dirty="0">
                <a:effectLst/>
                <a:latin typeface="Gotham Book" pitchFamily="50" charset="0"/>
                <a:ea typeface="Times New Roman" panose="02020603050405020304" pitchFamily="18" charset="0"/>
                <a:cs typeface="Times New Roman" panose="02020603050405020304" pitchFamily="18" charset="0"/>
              </a:rPr>
              <a:t>para ALC</a:t>
            </a:r>
            <a:r>
              <a:rPr lang="en-US" sz="1200" dirty="0">
                <a:effectLst/>
                <a:latin typeface="Gotham Book" pitchFamily="50" charset="0"/>
                <a:ea typeface="Times New Roman" panose="02020603050405020304" pitchFamily="18" charset="0"/>
                <a:cs typeface="Times New Roman" panose="02020603050405020304" pitchFamily="18" charset="0"/>
              </a:rPr>
              <a:t>, una región que cuenta tanto con abundantes reservas minerales sin explotar como con una industria minera bien establecida. Para 2050 -en un escenario en el que la temperatura global no aumente más de 1,5 °C- existe una oportunidad económica, derivada únicamente del suministro de ETM como el cobre, el litio o el manganeso a las tecnologías para la transición energética, de unos 50 000 millones de USD anuales.</a:t>
            </a:r>
            <a:endParaRPr lang="es-419" sz="1200" dirty="0">
              <a:effectLst/>
              <a:latin typeface="Calibri" panose="020F0502020204030204" pitchFamily="34" charset="0"/>
              <a:ea typeface="Calibri" panose="020F0502020204030204" pitchFamily="34" charset="0"/>
            </a:endParaRPr>
          </a:p>
          <a:p>
            <a:pPr marL="342900" marR="0" lvl="0" indent="-342900" algn="just">
              <a:spcBef>
                <a:spcPts val="0"/>
              </a:spcBef>
              <a:spcAft>
                <a:spcPts val="600"/>
              </a:spcAft>
              <a:buFont typeface="Symbol" panose="05050102010706020507" pitchFamily="18" charset="2"/>
              <a:buChar char=""/>
            </a:pPr>
            <a:r>
              <a:rPr lang="en-US" sz="1200" dirty="0">
                <a:effectLst/>
                <a:latin typeface="Gotham Book" pitchFamily="50" charset="0"/>
                <a:ea typeface="Times New Roman" panose="02020603050405020304" pitchFamily="18" charset="0"/>
                <a:cs typeface="Times New Roman" panose="02020603050405020304" pitchFamily="18" charset="0"/>
              </a:rPr>
              <a:t>Los salares de Argentina, Bolivia y Chile -el Triángulo del Litio- albergan alrededor del 60 % de los recursos mundiales </a:t>
            </a:r>
            <a:r>
              <a:rPr lang="en-US" sz="1200" u="sng" dirty="0">
                <a:effectLst/>
                <a:latin typeface="Gotham Book" pitchFamily="50" charset="0"/>
                <a:ea typeface="Times New Roman" panose="02020603050405020304" pitchFamily="18" charset="0"/>
                <a:cs typeface="Times New Roman" panose="02020603050405020304" pitchFamily="18" charset="0"/>
              </a:rPr>
              <a:t>de litio </a:t>
            </a:r>
            <a:r>
              <a:rPr lang="en-US" sz="1200" dirty="0">
                <a:effectLst/>
                <a:latin typeface="Gotham Book" pitchFamily="50" charset="0"/>
                <a:ea typeface="Times New Roman" panose="02020603050405020304" pitchFamily="18" charset="0"/>
                <a:cs typeface="Times New Roman" panose="02020603050405020304" pitchFamily="18" charset="0"/>
              </a:rPr>
              <a:t>y representan el 34 % de la producción mundial. Perú ha descubierto recientemente yacimientos de litio en roca dura, México ha identificado recursos que empezarán a producirse en 2023, mientras que Brasil espera invertir al menos 3.000 millones de dólares en la producción de litio de aquí a 2030. El </a:t>
            </a:r>
            <a:r>
              <a:rPr lang="en-US" sz="1200" u="sng" dirty="0">
                <a:effectLst/>
                <a:latin typeface="Gotham Book" pitchFamily="50" charset="0"/>
                <a:ea typeface="Times New Roman" panose="02020603050405020304" pitchFamily="18" charset="0"/>
                <a:cs typeface="Times New Roman" panose="02020603050405020304" pitchFamily="18" charset="0"/>
              </a:rPr>
              <a:t>cobre </a:t>
            </a:r>
            <a:r>
              <a:rPr lang="en-US" sz="1200" dirty="0">
                <a:effectLst/>
                <a:latin typeface="Gotham Book" pitchFamily="50" charset="0"/>
                <a:ea typeface="Times New Roman" panose="02020603050405020304" pitchFamily="18" charset="0"/>
                <a:cs typeface="Times New Roman" panose="02020603050405020304" pitchFamily="18" charset="0"/>
              </a:rPr>
              <a:t>sigue siendo fundamental para los esfuerzos mundiales de descarbonización, y ALC tiene una clara ventaja competitiva en ese mercado: Chile y Perú juntos representan casi el 40% de la producción mundial de cobre y la región tiene reservas subdesarrolladas en Argentina, Ecuador, Colombia y Panamá. Brasil posee las segundas mayores reservas mundiales de </a:t>
            </a:r>
            <a:r>
              <a:rPr lang="en-US" sz="1200" u="sng" dirty="0">
                <a:effectLst/>
                <a:latin typeface="Gotham Book" pitchFamily="50" charset="0"/>
                <a:ea typeface="Times New Roman" panose="02020603050405020304" pitchFamily="18" charset="0"/>
                <a:cs typeface="Times New Roman" panose="02020603050405020304" pitchFamily="18" charset="0"/>
              </a:rPr>
              <a:t>elementos de tierras raras (ETR</a:t>
            </a:r>
            <a:r>
              <a:rPr lang="en-US" sz="1200" dirty="0">
                <a:effectLst/>
                <a:latin typeface="Gotham Book" pitchFamily="50" charset="0"/>
                <a:ea typeface="Times New Roman" panose="02020603050405020304" pitchFamily="18" charset="0"/>
                <a:cs typeface="Times New Roman" panose="02020603050405020304" pitchFamily="18" charset="0"/>
              </a:rPr>
              <a:t>), controla casi el 90% de la producción mundial y cerca del 94% de las reservas de </a:t>
            </a:r>
            <a:r>
              <a:rPr lang="en-US" sz="1200" u="sng" dirty="0">
                <a:effectLst/>
                <a:latin typeface="Gotham Book" pitchFamily="50" charset="0"/>
                <a:ea typeface="Times New Roman" panose="02020603050405020304" pitchFamily="18" charset="0"/>
                <a:cs typeface="Times New Roman" panose="02020603050405020304" pitchFamily="18" charset="0"/>
              </a:rPr>
              <a:t>niobio </a:t>
            </a:r>
            <a:r>
              <a:rPr lang="en-US" sz="1200" dirty="0">
                <a:effectLst/>
                <a:latin typeface="Gotham Book" pitchFamily="50" charset="0"/>
                <a:ea typeface="Times New Roman" panose="02020603050405020304" pitchFamily="18" charset="0"/>
                <a:cs typeface="Times New Roman" panose="02020603050405020304" pitchFamily="18" charset="0"/>
              </a:rPr>
              <a:t>(necesario para el acero y las superaleaciones) y produce el 23% del tantalio mundial (también utilizado en la fabricación de aleaciones), al tiempo que posee las segundas mayores reservas del metal. Además, ALC posee importantes reservas de </a:t>
            </a:r>
            <a:r>
              <a:rPr lang="en-US" sz="1200" u="sng" dirty="0">
                <a:effectLst/>
                <a:latin typeface="Gotham Book" pitchFamily="50" charset="0"/>
                <a:ea typeface="Times New Roman" panose="02020603050405020304" pitchFamily="18" charset="0"/>
                <a:cs typeface="Times New Roman" panose="02020603050405020304" pitchFamily="18" charset="0"/>
              </a:rPr>
              <a:t>zinc, estaño, aluminio, fluorita, grafito, vanadio, níquel, mineral de hierro y manganeso, </a:t>
            </a:r>
            <a:r>
              <a:rPr lang="en-US" sz="1200" dirty="0">
                <a:effectLst/>
                <a:latin typeface="Gotham Book" pitchFamily="50" charset="0"/>
                <a:ea typeface="Times New Roman" panose="02020603050405020304" pitchFamily="18" charset="0"/>
                <a:cs typeface="Times New Roman" panose="02020603050405020304" pitchFamily="18" charset="0"/>
              </a:rPr>
              <a:t>todos los cuales serán objeto de una fuerte demanda a medida que el mundo se electrifique, se vuelva más electrónico y menos dependiente de los combustibles fósiles. </a:t>
            </a:r>
            <a:endParaRPr lang="es-419" sz="1200" dirty="0">
              <a:effectLst/>
              <a:latin typeface="Calibri" panose="020F0502020204030204" pitchFamily="34" charset="0"/>
              <a:ea typeface="Calibri" panose="020F0502020204030204" pitchFamily="34" charset="0"/>
            </a:endParaRPr>
          </a:p>
          <a:p>
            <a:pPr marL="342900" marR="0" lvl="0" indent="-342900" algn="just">
              <a:spcBef>
                <a:spcPts val="0"/>
              </a:spcBef>
              <a:spcAft>
                <a:spcPts val="600"/>
              </a:spcAft>
              <a:buFont typeface="Symbol" panose="05050102010706020507" pitchFamily="18" charset="2"/>
              <a:buChar char=""/>
            </a:pPr>
            <a:r>
              <a:rPr lang="en-US" sz="1200" dirty="0">
                <a:effectLst/>
                <a:latin typeface="Gotham Book" pitchFamily="50" charset="0"/>
                <a:ea typeface="Times New Roman" panose="02020603050405020304" pitchFamily="18" charset="0"/>
                <a:cs typeface="Times New Roman" panose="02020603050405020304" pitchFamily="18" charset="0"/>
              </a:rPr>
              <a:t>Los factores que limitan la capacidad de la región para suministrar ETM se encuentran en las condiciones sobre el terreno -por ejemplo, la macroeconomía, el clima político, la inadecuación de los marcos reguladores y de inversión- y en las complejidades sociales y medioambientales. </a:t>
            </a:r>
            <a:r>
              <a:rPr lang="en-US" sz="1200" dirty="0">
                <a:effectLst/>
                <a:latin typeface="Gotham Book" pitchFamily="50" charset="0"/>
                <a:ea typeface="Calibri" panose="020F0502020204030204" pitchFamily="34" charset="0"/>
                <a:cs typeface="Times New Roman" panose="02020603050405020304" pitchFamily="18" charset="0"/>
              </a:rPr>
              <a:t>Los proyectos de extracción y procesamiento de minerales conllevan importantes retos e impactos medioambientales y sociales que deben abordarse con eficacia. Es imperativo avanzar de forma que se generen oportunidades económicas y se aborden adecuadamente las preocupaciones medioambientales y sociales, en las que debe participar el Grupo del BID.</a:t>
            </a:r>
            <a:endParaRPr lang="es-419"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u="sng" dirty="0">
                <a:solidFill>
                  <a:srgbClr val="0563C1"/>
                </a:solidFill>
                <a:effectLst/>
                <a:latin typeface="Gotham Book" pitchFamily="50" charset="0"/>
                <a:ea typeface="Calibri" panose="020F0502020204030204" pitchFamily="34" charset="0"/>
                <a:hlinkClick r:id="rId3"/>
              </a:rPr>
              <a:t>  BID (2022) Aprovechar el crecimiento de la demanda de minerales y metales en la transición a una economía con bajas emisiones de carbono</a:t>
            </a:r>
            <a:endParaRPr lang="es-419"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Gotham Book" pitchFamily="50" charset="0"/>
                <a:ea typeface="Calibri" panose="020F0502020204030204" pitchFamily="34" charset="0"/>
              </a:rPr>
              <a:t>Los yacimientos minerales se clasifican no sólo por los volúmenes que albergan bajo tierra, sino también por su valor económico. En este sentido, los </a:t>
            </a:r>
            <a:r>
              <a:rPr lang="en-US" sz="1200" i="1" dirty="0">
                <a:effectLst/>
                <a:latin typeface="Gotham Book" pitchFamily="50" charset="0"/>
                <a:ea typeface="Calibri" panose="020F0502020204030204" pitchFamily="34" charset="0"/>
              </a:rPr>
              <a:t>recursos se </a:t>
            </a:r>
            <a:r>
              <a:rPr lang="en-US" sz="1200" dirty="0">
                <a:effectLst/>
                <a:latin typeface="Gotham Book" pitchFamily="50" charset="0"/>
                <a:ea typeface="Calibri" panose="020F0502020204030204" pitchFamily="34" charset="0"/>
              </a:rPr>
              <a:t>refieren a "</a:t>
            </a:r>
            <a:r>
              <a:rPr lang="en-US" sz="1200" dirty="0">
                <a:solidFill>
                  <a:srgbClr val="171717"/>
                </a:solidFill>
                <a:effectLst/>
                <a:latin typeface="Gotham Book" pitchFamily="50" charset="0"/>
                <a:ea typeface="Calibri" panose="020F0502020204030204" pitchFamily="34" charset="0"/>
              </a:rPr>
              <a:t>los que se estima que existen basándose en el conocimiento y la teoría geológicos", mientras que las </a:t>
            </a:r>
            <a:r>
              <a:rPr lang="en-US" sz="1200" i="1" dirty="0">
                <a:solidFill>
                  <a:srgbClr val="171717"/>
                </a:solidFill>
                <a:effectLst/>
                <a:latin typeface="Gotham Book" pitchFamily="50" charset="0"/>
                <a:ea typeface="Calibri" panose="020F0502020204030204" pitchFamily="34" charset="0"/>
              </a:rPr>
              <a:t>reservas </a:t>
            </a:r>
            <a:r>
              <a:rPr lang="en-US" sz="1200" dirty="0">
                <a:solidFill>
                  <a:srgbClr val="171717"/>
                </a:solidFill>
                <a:effectLst/>
                <a:latin typeface="Gotham Book" pitchFamily="50" charset="0"/>
                <a:ea typeface="Calibri" panose="020F0502020204030204" pitchFamily="34" charset="0"/>
              </a:rPr>
              <a:t>son los "que ya están descubiertos, son recuperables y comerciales". (USGS) </a:t>
            </a:r>
            <a:endParaRPr lang="es-419" sz="1200" dirty="0">
              <a:effectLst/>
              <a:latin typeface="Calibri" panose="020F0502020204030204" pitchFamily="34" charset="0"/>
              <a:ea typeface="Calibri" panose="020F0502020204030204" pitchFamily="34" charset="0"/>
            </a:endParaRPr>
          </a:p>
          <a:p>
            <a:endParaRPr lang="en-AR" dirty="0"/>
          </a:p>
        </p:txBody>
      </p:sp>
      <p:sp>
        <p:nvSpPr>
          <p:cNvPr id="4" name="Slide Number Placeholder 3"/>
          <p:cNvSpPr>
            <a:spLocks noGrp="1"/>
          </p:cNvSpPr>
          <p:nvPr>
            <p:ph type="sldNum" sz="quarter" idx="5"/>
          </p:nvPr>
        </p:nvSpPr>
        <p:spPr/>
        <p:txBody>
          <a:bodyPr/>
          <a:lstStyle/>
          <a:p>
            <a:fld id="{C59FBCBD-5ECA-3A49-A3BB-0425ECCE176F}" type="slidenum">
              <a:rPr lang="en-AR" smtClean="0"/>
              <a:t>7</a:t>
            </a:fld>
            <a:endParaRPr lang="en-AR"/>
          </a:p>
        </p:txBody>
      </p:sp>
    </p:spTree>
    <p:extLst>
      <p:ext uri="{BB962C8B-B14F-4D97-AF65-F5344CB8AC3E}">
        <p14:creationId xmlns:p14="http://schemas.microsoft.com/office/powerpoint/2010/main" val="987239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325" marR="0" lvl="0" indent="0" defTabSz="914400" rtl="0" eaLnBrk="1" fontAlgn="ctr" latinLnBrk="0" hangingPunct="1">
              <a:lnSpc>
                <a:spcPct val="100000"/>
              </a:lnSpc>
              <a:spcBef>
                <a:spcPts val="0"/>
              </a:spcBef>
              <a:spcAft>
                <a:spcPts val="0"/>
              </a:spcAft>
              <a:buClrTx/>
              <a:buSzTx/>
              <a:buFontTx/>
              <a:buNone/>
              <a:tabLst/>
              <a:defRPr/>
            </a:pPr>
            <a:r>
              <a:rPr lang="en-US" sz="1200" dirty="0">
                <a:solidFill>
                  <a:srgbClr val="145C75"/>
                </a:solidFill>
                <a:latin typeface="Montserrat" pitchFamily="2" charset="0"/>
              </a:rPr>
              <a:t>La transición energética crea 200.000 </a:t>
            </a:r>
            <a:r>
              <a:rPr lang="en-US" sz="1200" b="1" dirty="0">
                <a:solidFill>
                  <a:srgbClr val="145C75"/>
                </a:solidFill>
                <a:latin typeface="Montserrat" pitchFamily="2" charset="0"/>
              </a:rPr>
              <a:t>nuevos empleos directos sólo en la extracción de </a:t>
            </a:r>
            <a:r>
              <a:rPr lang="en-US" sz="1200" dirty="0">
                <a:solidFill>
                  <a:srgbClr val="145C75"/>
                </a:solidFill>
                <a:latin typeface="Montserrat" pitchFamily="2" charset="0"/>
              </a:rPr>
              <a:t>minerales críticos para 2030</a:t>
            </a:r>
          </a:p>
          <a:p>
            <a:pPr marL="60325" marR="0" lvl="0" indent="0" defTabSz="914400" rtl="0" eaLnBrk="1" fontAlgn="ctr" latinLnBrk="0" hangingPunct="1">
              <a:lnSpc>
                <a:spcPct val="100000"/>
              </a:lnSpc>
              <a:spcBef>
                <a:spcPts val="0"/>
              </a:spcBef>
              <a:spcAft>
                <a:spcPts val="0"/>
              </a:spcAft>
              <a:buClrTx/>
              <a:buSzTx/>
              <a:buFontTx/>
              <a:buNone/>
              <a:tabLst/>
              <a:defRPr/>
            </a:pPr>
            <a:endParaRPr lang="en-US" sz="1200" i="0" u="none" strike="noStrike" dirty="0">
              <a:solidFill>
                <a:srgbClr val="145C75"/>
              </a:solidFill>
              <a:effectLst/>
              <a:latin typeface="Montserrat" pitchFamily="2" charset="0"/>
            </a:endParaRPr>
          </a:p>
          <a:p>
            <a:pPr marL="60325" marR="0" lvl="0" indent="0" algn="l" defTabSz="914400" rtl="0" eaLnBrk="1" fontAlgn="ctr" latinLnBrk="0" hangingPunct="1">
              <a:lnSpc>
                <a:spcPct val="100000"/>
              </a:lnSpc>
              <a:spcBef>
                <a:spcPts val="0"/>
              </a:spcBef>
              <a:spcAft>
                <a:spcPts val="0"/>
              </a:spcAft>
              <a:buClrTx/>
              <a:buSzTx/>
              <a:buFontTx/>
              <a:buNone/>
              <a:tabLst/>
              <a:defRPr/>
            </a:pPr>
            <a:r>
              <a:rPr lang="en-US" sz="1200" b="1" dirty="0">
                <a:solidFill>
                  <a:srgbClr val="145C75"/>
                </a:solidFill>
                <a:latin typeface="Montserrat" pitchFamily="2" charset="0"/>
              </a:rPr>
              <a:t>En 2050, la demanda </a:t>
            </a:r>
            <a:r>
              <a:rPr lang="en-US" sz="1200" dirty="0">
                <a:solidFill>
                  <a:srgbClr val="145C75"/>
                </a:solidFill>
                <a:latin typeface="Montserrat" pitchFamily="2" charset="0"/>
              </a:rPr>
              <a:t>de litio </a:t>
            </a:r>
            <a:r>
              <a:rPr lang="en-US" sz="1200" b="1" dirty="0">
                <a:solidFill>
                  <a:srgbClr val="145C75"/>
                </a:solidFill>
                <a:latin typeface="Montserrat" pitchFamily="2" charset="0"/>
              </a:rPr>
              <a:t>crecerá un </a:t>
            </a:r>
            <a:r>
              <a:rPr lang="en-US" sz="1200" dirty="0">
                <a:solidFill>
                  <a:srgbClr val="145C75"/>
                </a:solidFill>
                <a:latin typeface="Montserrat" pitchFamily="2" charset="0"/>
              </a:rPr>
              <a:t>1.510%; la de níquel, un 724%; la de REE, un 463%; la de cobre, un 203%, y se necesitarán </a:t>
            </a:r>
            <a:r>
              <a:rPr lang="en-US" sz="1200" b="1" dirty="0">
                <a:solidFill>
                  <a:srgbClr val="145C75"/>
                </a:solidFill>
                <a:latin typeface="Montserrat" pitchFamily="2" charset="0"/>
              </a:rPr>
              <a:t>300 nuevas minas </a:t>
            </a:r>
            <a:r>
              <a:rPr lang="en-US" sz="1200" dirty="0">
                <a:solidFill>
                  <a:srgbClr val="145C75"/>
                </a:solidFill>
                <a:latin typeface="Montserrat" pitchFamily="2" charset="0"/>
              </a:rPr>
              <a:t>en la próxima década.</a:t>
            </a:r>
          </a:p>
          <a:p>
            <a:pPr marL="60325" marR="0" lvl="0" indent="0" algn="l" defTabSz="914400" rtl="0" eaLnBrk="1" fontAlgn="ctr" latinLnBrk="0" hangingPunct="1">
              <a:lnSpc>
                <a:spcPct val="100000"/>
              </a:lnSpc>
              <a:spcBef>
                <a:spcPts val="0"/>
              </a:spcBef>
              <a:spcAft>
                <a:spcPts val="0"/>
              </a:spcAft>
              <a:buClrTx/>
              <a:buSzTx/>
              <a:buFontTx/>
              <a:buNone/>
              <a:tabLst/>
              <a:defRPr/>
            </a:pPr>
            <a:endParaRPr lang="en-US" sz="1200" i="0" u="none" strike="noStrike" dirty="0">
              <a:solidFill>
                <a:srgbClr val="145C75"/>
              </a:solidFill>
              <a:effectLst/>
              <a:latin typeface="Montserrat" pitchFamily="2" charset="0"/>
            </a:endParaRPr>
          </a:p>
          <a:p>
            <a:pPr marL="60325" marR="0" lvl="0" indent="0" algn="l" defTabSz="914400" rtl="0" eaLnBrk="1" fontAlgn="ctr" latinLnBrk="0" hangingPunct="1">
              <a:lnSpc>
                <a:spcPct val="100000"/>
              </a:lnSpc>
              <a:spcBef>
                <a:spcPts val="0"/>
              </a:spcBef>
              <a:spcAft>
                <a:spcPts val="0"/>
              </a:spcAft>
              <a:buClrTx/>
              <a:buSzTx/>
              <a:buFontTx/>
              <a:buNone/>
              <a:tabLst/>
              <a:defRPr/>
            </a:pPr>
            <a:r>
              <a:rPr lang="en-US" sz="1200" b="1" dirty="0">
                <a:solidFill>
                  <a:srgbClr val="145C75"/>
                </a:solidFill>
                <a:latin typeface="Montserrat" pitchFamily="2" charset="0"/>
              </a:rPr>
              <a:t>Las rentas </a:t>
            </a:r>
            <a:r>
              <a:rPr lang="en-US" sz="1200" dirty="0">
                <a:solidFill>
                  <a:srgbClr val="145C75"/>
                </a:solidFill>
                <a:latin typeface="Montserrat" pitchFamily="2" charset="0"/>
              </a:rPr>
              <a:t>mineras representan </a:t>
            </a:r>
            <a:r>
              <a:rPr lang="en-US" sz="1200" b="1" dirty="0">
                <a:solidFill>
                  <a:srgbClr val="145C75"/>
                </a:solidFill>
                <a:latin typeface="Montserrat" pitchFamily="2" charset="0"/>
              </a:rPr>
              <a:t>~4% del PIB de ALC </a:t>
            </a:r>
            <a:r>
              <a:rPr lang="en-US" sz="1200" dirty="0">
                <a:solidFill>
                  <a:srgbClr val="145C75"/>
                </a:solidFill>
                <a:latin typeface="Montserrat" pitchFamily="2" charset="0"/>
              </a:rPr>
              <a:t>y la minería </a:t>
            </a:r>
            <a:r>
              <a:rPr lang="en-US" sz="1200" b="1" dirty="0">
                <a:solidFill>
                  <a:srgbClr val="145C75"/>
                </a:solidFill>
                <a:latin typeface="Montserrat" pitchFamily="2" charset="0"/>
              </a:rPr>
              <a:t>~10% de las exportaciones de bienes de ALC </a:t>
            </a:r>
          </a:p>
          <a:p>
            <a:r>
              <a:rPr lang="en-US" sz="1000" dirty="0">
                <a:effectLst/>
                <a:latin typeface="Segoe UI" panose="020B0502040204020203" pitchFamily="34" charset="0"/>
              </a:rPr>
              <a:t>*Banco Mundial WDI, definición: Las rentas minerales son la diferencia entre el valor de producción de un stock de minerales a precios mundiales y sus costes totales de producción. Los minerales incluidos en el cálculo son estaño, oro, plomo, zinc, hierro, cobre, níquel, plata, bauxita y fosfato.</a:t>
            </a:r>
            <a:endParaRPr lang="en-US" sz="1000" dirty="0">
              <a:effectLst/>
              <a:latin typeface="Arial" panose="020B0604020202020204" pitchFamily="34" charset="0"/>
            </a:endParaRPr>
          </a:p>
          <a:p>
            <a:pPr marL="60325" marR="0" lvl="0" indent="0" algn="l" defTabSz="914400" rtl="0" eaLnBrk="1" fontAlgn="ctr" latinLnBrk="0" hangingPunct="1">
              <a:lnSpc>
                <a:spcPct val="100000"/>
              </a:lnSpc>
              <a:spcBef>
                <a:spcPts val="0"/>
              </a:spcBef>
              <a:spcAft>
                <a:spcPts val="0"/>
              </a:spcAft>
              <a:buClrTx/>
              <a:buSzTx/>
              <a:buFontTx/>
              <a:buNone/>
              <a:tabLst/>
              <a:defRPr/>
            </a:pPr>
            <a:endParaRPr lang="es-419" sz="1100" b="0" i="0" u="none" strike="noStrike" dirty="0">
              <a:solidFill>
                <a:srgbClr val="145C75"/>
              </a:solidFill>
              <a:effectLst/>
              <a:latin typeface="Montserrat" pitchFamily="2" charset="0"/>
            </a:endParaRPr>
          </a:p>
          <a:p>
            <a:pPr marL="60325" marR="0" lvl="0" indent="0" algn="l" defTabSz="914400" rtl="0" eaLnBrk="1" fontAlgn="ctr" latinLnBrk="0" hangingPunct="1">
              <a:lnSpc>
                <a:spcPct val="100000"/>
              </a:lnSpc>
              <a:spcBef>
                <a:spcPts val="0"/>
              </a:spcBef>
              <a:spcAft>
                <a:spcPts val="0"/>
              </a:spcAft>
              <a:buClrTx/>
              <a:buSzTx/>
              <a:buFontTx/>
              <a:buNone/>
              <a:tabLst/>
              <a:defRPr/>
            </a:pPr>
            <a:endParaRPr lang="es-419" sz="1200" i="0" u="none" strike="noStrike" dirty="0">
              <a:solidFill>
                <a:srgbClr val="145C75"/>
              </a:solidFill>
              <a:effectLst/>
              <a:latin typeface="Montserrat" pitchFamily="2" charset="0"/>
            </a:endParaRPr>
          </a:p>
          <a:p>
            <a:pPr marL="60325" marR="0" lvl="0" indent="0" defTabSz="914400" rtl="0" eaLnBrk="1" fontAlgn="ctr" latinLnBrk="0" hangingPunct="1">
              <a:lnSpc>
                <a:spcPct val="100000"/>
              </a:lnSpc>
              <a:spcBef>
                <a:spcPts val="0"/>
              </a:spcBef>
              <a:spcAft>
                <a:spcPts val="0"/>
              </a:spcAft>
              <a:buClrTx/>
              <a:buSzTx/>
              <a:buFontTx/>
              <a:buNone/>
              <a:tabLst/>
              <a:defRPr/>
            </a:pPr>
            <a:endParaRPr lang="es-419" sz="1200" i="0" u="none" strike="noStrike" dirty="0">
              <a:solidFill>
                <a:srgbClr val="145C75"/>
              </a:solidFill>
              <a:effectLst/>
              <a:latin typeface="Montserrat" pitchFamily="2" charset="0"/>
            </a:endParaRPr>
          </a:p>
        </p:txBody>
      </p:sp>
      <p:sp>
        <p:nvSpPr>
          <p:cNvPr id="4" name="Slide Number Placeholder 3"/>
          <p:cNvSpPr>
            <a:spLocks noGrp="1"/>
          </p:cNvSpPr>
          <p:nvPr>
            <p:ph type="sldNum" sz="quarter" idx="5"/>
          </p:nvPr>
        </p:nvSpPr>
        <p:spPr/>
        <p:txBody>
          <a:bodyPr/>
          <a:lstStyle/>
          <a:p>
            <a:fld id="{C59FBCBD-5ECA-3A49-A3BB-0425ECCE176F}" type="slidenum">
              <a:rPr lang="en-AR" smtClean="0"/>
              <a:t>8</a:t>
            </a:fld>
            <a:endParaRPr lang="en-AR"/>
          </a:p>
        </p:txBody>
      </p:sp>
    </p:spTree>
    <p:extLst>
      <p:ext uri="{BB962C8B-B14F-4D97-AF65-F5344CB8AC3E}">
        <p14:creationId xmlns:p14="http://schemas.microsoft.com/office/powerpoint/2010/main" val="4068976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7A311-08FB-4BAE-61D3-D47D2EFE38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E7D2A5-B6ED-CAC4-AE9C-9B3C589DE6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D82717-A2A1-AD1F-FE26-74A0A24B4D57}"/>
              </a:ext>
            </a:extLst>
          </p:cNvPr>
          <p:cNvSpPr>
            <a:spLocks noGrp="1"/>
          </p:cNvSpPr>
          <p:nvPr>
            <p:ph type="body" idx="1"/>
          </p:nvPr>
        </p:nvSpPr>
        <p:spPr/>
        <p:txBody>
          <a:bodyPr/>
          <a:lstStyle/>
          <a:p>
            <a:endParaRPr lang="es-ES_tradnl"/>
          </a:p>
        </p:txBody>
      </p:sp>
      <p:sp>
        <p:nvSpPr>
          <p:cNvPr id="4" name="Slide Number Placeholder 3">
            <a:extLst>
              <a:ext uri="{FF2B5EF4-FFF2-40B4-BE49-F238E27FC236}">
                <a16:creationId xmlns:a16="http://schemas.microsoft.com/office/drawing/2014/main" id="{C129F4E5-4C38-10FD-5095-119D5F2C23E6}"/>
              </a:ext>
            </a:extLst>
          </p:cNvPr>
          <p:cNvSpPr>
            <a:spLocks noGrp="1"/>
          </p:cNvSpPr>
          <p:nvPr>
            <p:ph type="sldNum" sz="quarter" idx="5"/>
          </p:nvPr>
        </p:nvSpPr>
        <p:spPr/>
        <p:txBody>
          <a:bodyPr/>
          <a:lstStyle/>
          <a:p>
            <a:fld id="{81B2DA3E-0430-446F-926C-6C4402C53392}" type="slidenum">
              <a:rPr lang="es-ES_tradnl" smtClean="0"/>
              <a:t>9</a:t>
            </a:fld>
            <a:endParaRPr lang="es-ES_tradnl"/>
          </a:p>
        </p:txBody>
      </p:sp>
    </p:spTree>
    <p:extLst>
      <p:ext uri="{BB962C8B-B14F-4D97-AF65-F5344CB8AC3E}">
        <p14:creationId xmlns:p14="http://schemas.microsoft.com/office/powerpoint/2010/main" val="3719352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7A311-08FB-4BAE-61D3-D47D2EFE38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E7D2A5-B6ED-CAC4-AE9C-9B3C589DE6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D82717-A2A1-AD1F-FE26-74A0A24B4D57}"/>
              </a:ext>
            </a:extLst>
          </p:cNvPr>
          <p:cNvSpPr>
            <a:spLocks noGrp="1"/>
          </p:cNvSpPr>
          <p:nvPr>
            <p:ph type="body" idx="1"/>
          </p:nvPr>
        </p:nvSpPr>
        <p:spPr/>
        <p:txBody>
          <a:bodyPr/>
          <a:lstStyle/>
          <a:p>
            <a:endParaRPr lang="es-ES_tradnl"/>
          </a:p>
        </p:txBody>
      </p:sp>
      <p:sp>
        <p:nvSpPr>
          <p:cNvPr id="4" name="Slide Number Placeholder 3">
            <a:extLst>
              <a:ext uri="{FF2B5EF4-FFF2-40B4-BE49-F238E27FC236}">
                <a16:creationId xmlns:a16="http://schemas.microsoft.com/office/drawing/2014/main" id="{C129F4E5-4C38-10FD-5095-119D5F2C23E6}"/>
              </a:ext>
            </a:extLst>
          </p:cNvPr>
          <p:cNvSpPr>
            <a:spLocks noGrp="1"/>
          </p:cNvSpPr>
          <p:nvPr>
            <p:ph type="sldNum" sz="quarter" idx="5"/>
          </p:nvPr>
        </p:nvSpPr>
        <p:spPr/>
        <p:txBody>
          <a:bodyPr/>
          <a:lstStyle/>
          <a:p>
            <a:fld id="{81B2DA3E-0430-446F-926C-6C4402C53392}" type="slidenum">
              <a:rPr lang="es-ES_tradnl" smtClean="0"/>
              <a:t>10</a:t>
            </a:fld>
            <a:endParaRPr lang="es-ES_tradnl"/>
          </a:p>
        </p:txBody>
      </p:sp>
    </p:spTree>
    <p:extLst>
      <p:ext uri="{BB962C8B-B14F-4D97-AF65-F5344CB8AC3E}">
        <p14:creationId xmlns:p14="http://schemas.microsoft.com/office/powerpoint/2010/main" val="6029789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7A311-08FB-4BAE-61D3-D47D2EFE38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E7D2A5-B6ED-CAC4-AE9C-9B3C589DE6D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D82717-A2A1-AD1F-FE26-74A0A24B4D57}"/>
              </a:ext>
            </a:extLst>
          </p:cNvPr>
          <p:cNvSpPr>
            <a:spLocks noGrp="1"/>
          </p:cNvSpPr>
          <p:nvPr>
            <p:ph type="body" idx="1"/>
          </p:nvPr>
        </p:nvSpPr>
        <p:spPr/>
        <p:txBody>
          <a:bodyPr/>
          <a:lstStyle/>
          <a:p>
            <a:pPr>
              <a:lnSpc>
                <a:spcPct val="100000"/>
              </a:lnSpc>
              <a:spcBef>
                <a:spcPts val="0"/>
              </a:spcBef>
            </a:pPr>
            <a:r>
              <a:rPr lang="en-US" sz="1200" dirty="0">
                <a:latin typeface="Montserrat"/>
                <a:ea typeface="Calibri"/>
              </a:rPr>
              <a:t>Más de </a:t>
            </a:r>
            <a:r>
              <a:rPr lang="en-US" sz="1200" b="1" dirty="0">
                <a:latin typeface="Montserrat"/>
                <a:ea typeface="Calibri"/>
              </a:rPr>
              <a:t>20.000 millones de dólares en nuevas inversiones privadas </a:t>
            </a:r>
            <a:r>
              <a:rPr lang="en-US" sz="1200" dirty="0">
                <a:latin typeface="Montserrat"/>
                <a:ea typeface="Calibri"/>
              </a:rPr>
              <a:t>en minerales esenciales para la transición energética</a:t>
            </a:r>
            <a:endParaRPr lang="en-US" sz="1200" dirty="0">
              <a:ea typeface="Calibri" panose="020F0502020204030204"/>
              <a:cs typeface="Calibri" panose="020F0502020204030204"/>
            </a:endParaRPr>
          </a:p>
          <a:p>
            <a:pPr>
              <a:lnSpc>
                <a:spcPct val="100000"/>
              </a:lnSpc>
              <a:spcBef>
                <a:spcPts val="0"/>
              </a:spcBef>
            </a:pPr>
            <a:r>
              <a:rPr lang="en-US" sz="1200" dirty="0">
                <a:latin typeface="Montserrat"/>
                <a:ea typeface="Calibri"/>
              </a:rPr>
              <a:t>Facilitar </a:t>
            </a:r>
            <a:r>
              <a:rPr lang="en-US" sz="1200" b="1" dirty="0">
                <a:latin typeface="Montserrat"/>
                <a:ea typeface="Calibri"/>
              </a:rPr>
              <a:t>más de 100 proyectos estratégicos de infraestructuras públicas </a:t>
            </a:r>
            <a:r>
              <a:rPr lang="en-US" sz="1200" dirty="0">
                <a:latin typeface="Montserrat"/>
                <a:ea typeface="Calibri"/>
              </a:rPr>
              <a:t>en regiones mineras</a:t>
            </a:r>
            <a:endParaRPr lang="en-US" sz="1200" dirty="0">
              <a:latin typeface="Montserrat" pitchFamily="2" charset="0"/>
              <a:ea typeface="Calibri" panose="020F0502020204030204" pitchFamily="34" charset="0"/>
            </a:endParaRPr>
          </a:p>
          <a:p>
            <a:pPr>
              <a:lnSpc>
                <a:spcPct val="100000"/>
              </a:lnSpc>
              <a:spcBef>
                <a:spcPts val="0"/>
              </a:spcBef>
            </a:pPr>
            <a:r>
              <a:rPr lang="en-US" sz="1200" dirty="0">
                <a:latin typeface="Montserrat"/>
                <a:ea typeface="Calibri"/>
              </a:rPr>
              <a:t>Reducir la </a:t>
            </a:r>
            <a:r>
              <a:rPr lang="en-US" sz="1200" b="1" dirty="0">
                <a:latin typeface="Montserrat"/>
                <a:ea typeface="Calibri"/>
              </a:rPr>
              <a:t>huella social y medioambiental </a:t>
            </a:r>
            <a:r>
              <a:rPr lang="en-US" sz="1200" dirty="0">
                <a:latin typeface="Montserrat"/>
                <a:ea typeface="Calibri"/>
              </a:rPr>
              <a:t>del sector </a:t>
            </a:r>
            <a:r>
              <a:rPr lang="en-US" sz="1200" dirty="0" err="1">
                <a:latin typeface="Montserrat"/>
                <a:ea typeface="Calibri"/>
              </a:rPr>
              <a:t>minero</a:t>
            </a:r>
            <a:r>
              <a:rPr lang="en-US" sz="1200" dirty="0">
                <a:latin typeface="Montserrat"/>
                <a:ea typeface="Calibri"/>
              </a:rPr>
              <a:t> con, por ejemplo, menos emisiones de gases de efecto invernadero, mejor gestión del agua y menos impactos acumulativos.</a:t>
            </a:r>
          </a:p>
          <a:p>
            <a:pPr>
              <a:lnSpc>
                <a:spcPct val="100000"/>
              </a:lnSpc>
              <a:spcBef>
                <a:spcPts val="0"/>
              </a:spcBef>
            </a:pPr>
            <a:r>
              <a:rPr lang="en-US" sz="1200" dirty="0">
                <a:latin typeface="Montserrat"/>
                <a:ea typeface="Calibri"/>
              </a:rPr>
              <a:t>Fomentar la mejora del </a:t>
            </a:r>
            <a:r>
              <a:rPr lang="en-US" sz="1200" b="1" dirty="0">
                <a:latin typeface="Montserrat"/>
                <a:ea typeface="Calibri"/>
              </a:rPr>
              <a:t>Índice de Desarrollo Humano </a:t>
            </a:r>
            <a:r>
              <a:rPr lang="en-US" sz="1200" dirty="0">
                <a:latin typeface="Montserrat"/>
                <a:ea typeface="Calibri"/>
              </a:rPr>
              <a:t>en más de 10 regiones mineras</a:t>
            </a:r>
          </a:p>
          <a:p>
            <a:pPr>
              <a:lnSpc>
                <a:spcPct val="100000"/>
              </a:lnSpc>
              <a:spcBef>
                <a:spcPts val="0"/>
              </a:spcBef>
            </a:pPr>
            <a:r>
              <a:rPr lang="en-US" sz="1200" dirty="0">
                <a:latin typeface="Montserrat"/>
                <a:ea typeface="Calibri"/>
              </a:rPr>
              <a:t>Generar </a:t>
            </a:r>
            <a:r>
              <a:rPr lang="en-US" sz="1200" b="1" dirty="0">
                <a:latin typeface="Montserrat"/>
                <a:ea typeface="Calibri"/>
              </a:rPr>
              <a:t>más de 10.000 nuevos empleos directos e indirectos </a:t>
            </a:r>
            <a:r>
              <a:rPr lang="en-US" sz="1200" dirty="0">
                <a:latin typeface="Montserrat"/>
                <a:ea typeface="Calibri"/>
              </a:rPr>
              <a:t>en las regiones mineras</a:t>
            </a:r>
            <a:endParaRPr lang="en-US" sz="1200" dirty="0"/>
          </a:p>
          <a:p>
            <a:pPr>
              <a:lnSpc>
                <a:spcPct val="100000"/>
              </a:lnSpc>
              <a:spcBef>
                <a:spcPts val="0"/>
              </a:spcBef>
            </a:pPr>
            <a:r>
              <a:rPr lang="en-US" sz="1200" dirty="0">
                <a:latin typeface="Montserrat"/>
                <a:ea typeface="Calibri"/>
              </a:rPr>
              <a:t>Formar a </a:t>
            </a:r>
            <a:r>
              <a:rPr lang="en-US" sz="1200" b="1" dirty="0">
                <a:latin typeface="Montserrat"/>
                <a:ea typeface="Calibri"/>
              </a:rPr>
              <a:t>más de 1.000 funcionarios públicos</a:t>
            </a:r>
            <a:r>
              <a:rPr lang="en-US" sz="1200" dirty="0">
                <a:latin typeface="Montserrat"/>
                <a:ea typeface="Calibri"/>
              </a:rPr>
              <a:t>, incluidos educadores, en minería responsable y sostenibilidad.</a:t>
            </a:r>
          </a:p>
          <a:p>
            <a:pPr>
              <a:lnSpc>
                <a:spcPct val="100000"/>
              </a:lnSpc>
              <a:spcBef>
                <a:spcPts val="0"/>
              </a:spcBef>
            </a:pPr>
            <a:r>
              <a:rPr lang="en-US" sz="1200" dirty="0">
                <a:latin typeface="Montserrat"/>
                <a:ea typeface="Calibri"/>
              </a:rPr>
              <a:t>Permitir la financiación de </a:t>
            </a:r>
            <a:r>
              <a:rPr lang="en-US" sz="1200" b="1" dirty="0">
                <a:latin typeface="Montserrat"/>
                <a:ea typeface="Calibri"/>
              </a:rPr>
              <a:t>más de 100 proyectos de innovación y tecnología </a:t>
            </a:r>
            <a:r>
              <a:rPr lang="en-US" sz="1200" dirty="0">
                <a:latin typeface="Montserrat"/>
                <a:ea typeface="Calibri"/>
              </a:rPr>
              <a:t>en la cadena de valor de la minería</a:t>
            </a:r>
          </a:p>
          <a:p>
            <a:pPr>
              <a:lnSpc>
                <a:spcPct val="100000"/>
              </a:lnSpc>
              <a:spcBef>
                <a:spcPts val="0"/>
              </a:spcBef>
            </a:pPr>
            <a:r>
              <a:rPr lang="en-US" sz="1200" dirty="0">
                <a:latin typeface="Montserrat"/>
                <a:ea typeface="Calibri" panose="020F0502020204030204"/>
                <a:cs typeface="Calibri" panose="020F0502020204030204"/>
              </a:rPr>
              <a:t>Acelerar la participación de </a:t>
            </a:r>
            <a:r>
              <a:rPr lang="en-US" sz="1200" b="1" dirty="0">
                <a:latin typeface="Montserrat"/>
                <a:ea typeface="Calibri" panose="020F0502020204030204"/>
                <a:cs typeface="Calibri" panose="020F0502020204030204"/>
              </a:rPr>
              <a:t>más de 1.000 PYME locales </a:t>
            </a:r>
            <a:r>
              <a:rPr lang="en-US" sz="1200" dirty="0">
                <a:latin typeface="Montserrat"/>
                <a:ea typeface="Calibri" panose="020F0502020204030204"/>
                <a:cs typeface="Calibri" panose="020F0502020204030204"/>
              </a:rPr>
              <a:t>en la </a:t>
            </a:r>
            <a:r>
              <a:rPr lang="en-US" sz="1200" b="1" dirty="0">
                <a:latin typeface="Montserrat"/>
                <a:ea typeface="Calibri" panose="020F0502020204030204"/>
                <a:cs typeface="Calibri" panose="020F0502020204030204"/>
              </a:rPr>
              <a:t>cadena de valor de </a:t>
            </a:r>
            <a:r>
              <a:rPr lang="en-US" sz="1200" dirty="0">
                <a:latin typeface="Montserrat"/>
                <a:ea typeface="Calibri" panose="020F0502020204030204"/>
                <a:cs typeface="Calibri" panose="020F0502020204030204"/>
              </a:rPr>
              <a:t>la minería</a:t>
            </a:r>
            <a:endParaRPr lang="en-US" sz="1200" dirty="0">
              <a:latin typeface="Montserrat"/>
              <a:ea typeface="Calibri"/>
            </a:endParaRPr>
          </a:p>
          <a:p>
            <a:endParaRPr lang="es-ES_tradnl" dirty="0"/>
          </a:p>
        </p:txBody>
      </p:sp>
      <p:sp>
        <p:nvSpPr>
          <p:cNvPr id="4" name="Slide Number Placeholder 3">
            <a:extLst>
              <a:ext uri="{FF2B5EF4-FFF2-40B4-BE49-F238E27FC236}">
                <a16:creationId xmlns:a16="http://schemas.microsoft.com/office/drawing/2014/main" id="{C129F4E5-4C38-10FD-5095-119D5F2C23E6}"/>
              </a:ext>
            </a:extLst>
          </p:cNvPr>
          <p:cNvSpPr>
            <a:spLocks noGrp="1"/>
          </p:cNvSpPr>
          <p:nvPr>
            <p:ph type="sldNum" sz="quarter" idx="5"/>
          </p:nvPr>
        </p:nvSpPr>
        <p:spPr/>
        <p:txBody>
          <a:bodyPr/>
          <a:lstStyle/>
          <a:p>
            <a:fld id="{81B2DA3E-0430-446F-926C-6C4402C53392}" type="slidenum">
              <a:rPr lang="es-ES_tradnl" smtClean="0"/>
              <a:t>11</a:t>
            </a:fld>
            <a:endParaRPr lang="es-ES_tradnl"/>
          </a:p>
        </p:txBody>
      </p:sp>
    </p:spTree>
    <p:extLst>
      <p:ext uri="{BB962C8B-B14F-4D97-AF65-F5344CB8AC3E}">
        <p14:creationId xmlns:p14="http://schemas.microsoft.com/office/powerpoint/2010/main" val="294080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5C99-BBAD-F02A-4945-82DB4F8B4A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3A4F93E-D779-3E72-2E16-88521E93D5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237137-CB37-D629-669C-30EE37FCF18B}"/>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5" name="Footer Placeholder 4">
            <a:extLst>
              <a:ext uri="{FF2B5EF4-FFF2-40B4-BE49-F238E27FC236}">
                <a16:creationId xmlns:a16="http://schemas.microsoft.com/office/drawing/2014/main" id="{9941530B-A88F-3297-254E-9AF77010D0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585D87-1EAB-3DE8-AB7C-F528EA1D47DB}"/>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2422383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EFECA-157B-78B5-6C67-57D6E1C819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39F50B-71D7-3C4E-96A9-304821732B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4E473-ACBF-ABA6-ED27-1E2A98B9D52C}"/>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5" name="Footer Placeholder 4">
            <a:extLst>
              <a:ext uri="{FF2B5EF4-FFF2-40B4-BE49-F238E27FC236}">
                <a16:creationId xmlns:a16="http://schemas.microsoft.com/office/drawing/2014/main" id="{40F9C16E-2406-1C90-53F3-DB614464BF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6AB202-C998-F23E-DC1B-DF16BC4EBA25}"/>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143931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2FCCE8-DD1C-4E70-DAD3-99A8A03EB4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10926C-B670-74FE-4633-DCD3A34948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B13AE1-AE5F-76AF-9CE7-6DC0428BD576}"/>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5" name="Footer Placeholder 4">
            <a:extLst>
              <a:ext uri="{FF2B5EF4-FFF2-40B4-BE49-F238E27FC236}">
                <a16:creationId xmlns:a16="http://schemas.microsoft.com/office/drawing/2014/main" id="{258E9BE7-752E-55D8-AFBA-30A92EB229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D2EA7E-6DBC-E733-78CB-1CD240AC89DB}"/>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1083552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91FA2-7BAA-C259-EFC8-CCFF380F04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C0D951-2844-32D5-F67B-9D87220610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19787A-2C67-DEF8-0D1D-B48A17C6FB8D}"/>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5" name="Footer Placeholder 4">
            <a:extLst>
              <a:ext uri="{FF2B5EF4-FFF2-40B4-BE49-F238E27FC236}">
                <a16:creationId xmlns:a16="http://schemas.microsoft.com/office/drawing/2014/main" id="{593F550D-7A2E-61E1-4F19-DA6714573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9D2403-B1D3-741E-A45D-791BD296ACD2}"/>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264270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EB0A0-CD9E-3F8E-E754-B87C63C077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1F1162-6FFF-66D1-DBC0-734D36769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B6C91B-740C-EB54-DAD4-E985EBBDD0B9}"/>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5" name="Footer Placeholder 4">
            <a:extLst>
              <a:ext uri="{FF2B5EF4-FFF2-40B4-BE49-F238E27FC236}">
                <a16:creationId xmlns:a16="http://schemas.microsoft.com/office/drawing/2014/main" id="{6F38B68F-4881-E8EB-D74B-0DDA11AE2A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F34E34-EC47-2CD7-27BC-113A7476B8F1}"/>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3715590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97F4A-AB0A-9FD0-FF78-C6A2CD82A7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F97A0D-BF13-F33C-06C8-F2EE04F234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6A8FC1-928E-6C99-5B6F-E667293886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DB4F35-7AED-2813-0683-D1ECCAFFFF1D}"/>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6" name="Footer Placeholder 5">
            <a:extLst>
              <a:ext uri="{FF2B5EF4-FFF2-40B4-BE49-F238E27FC236}">
                <a16:creationId xmlns:a16="http://schemas.microsoft.com/office/drawing/2014/main" id="{ABF7B976-E630-25CA-8842-BDC2EB32CC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DF7F5-1245-316B-8093-4DF66E27F4FA}"/>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1005292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BA3E3-89C1-2732-D2F0-94BBE42F01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DF979E-B246-84C9-1289-D0E8EACB2E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51FA6B-0FD6-6550-B37F-E9DFB654B9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59F872-AB0D-9AA5-433E-9F9E5AA76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C4A4E3-41B4-10FF-4852-F7F32A70D1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1B2338-9776-118A-56B9-E2F4AAB3B05C}"/>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8" name="Footer Placeholder 7">
            <a:extLst>
              <a:ext uri="{FF2B5EF4-FFF2-40B4-BE49-F238E27FC236}">
                <a16:creationId xmlns:a16="http://schemas.microsoft.com/office/drawing/2014/main" id="{70B9348C-51B2-AD31-E1F1-E3C70F19DC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F13ABC-F4ED-7F34-C490-A54FE45DEFE3}"/>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702345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F1BE5-02FA-5108-DC3E-807D917936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E8D2D0-0851-BDD4-22F8-6134F9E76287}"/>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4" name="Footer Placeholder 3">
            <a:extLst>
              <a:ext uri="{FF2B5EF4-FFF2-40B4-BE49-F238E27FC236}">
                <a16:creationId xmlns:a16="http://schemas.microsoft.com/office/drawing/2014/main" id="{CF7BBB44-493A-D56D-33BE-DE7B366559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AE0A75-F628-8E31-6E12-A1094B594510}"/>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409774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4235FE-7B1B-2D18-FA61-5C7E9CF5C421}"/>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3" name="Footer Placeholder 2">
            <a:extLst>
              <a:ext uri="{FF2B5EF4-FFF2-40B4-BE49-F238E27FC236}">
                <a16:creationId xmlns:a16="http://schemas.microsoft.com/office/drawing/2014/main" id="{A16F204F-4EC4-80C1-EC62-9B363F9BD2F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FBC0E2E-70CD-87B3-94A9-BB3815A5A989}"/>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1387604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BDC8E-AE10-8DCE-948B-C360ADE74F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B117F9-45C6-A47A-B1AE-23F5028740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B0FF20-2BBA-B8AF-43BD-9056874479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34985-A5F0-F0C5-D167-ACE7EDA77CCC}"/>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6" name="Footer Placeholder 5">
            <a:extLst>
              <a:ext uri="{FF2B5EF4-FFF2-40B4-BE49-F238E27FC236}">
                <a16:creationId xmlns:a16="http://schemas.microsoft.com/office/drawing/2014/main" id="{53B4A978-4940-C23B-A1C1-BD16E96B6D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5F4BAF-35CD-6B35-5194-55E6CAB4DE86}"/>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30453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CCE6F-5F16-897B-0D7C-42CD69FB8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544F6E-F73B-1E9F-8BC9-502F024CA3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40D4CF-B739-4B1E-F172-4E42720330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0E60D9-E3BF-03A5-0786-2050A60D4A88}"/>
              </a:ext>
            </a:extLst>
          </p:cNvPr>
          <p:cNvSpPr>
            <a:spLocks noGrp="1"/>
          </p:cNvSpPr>
          <p:nvPr>
            <p:ph type="dt" sz="half" idx="10"/>
          </p:nvPr>
        </p:nvSpPr>
        <p:spPr/>
        <p:txBody>
          <a:bodyPr/>
          <a:lstStyle/>
          <a:p>
            <a:fld id="{DA755544-35FC-4607-B82A-7C53362310E1}" type="datetimeFigureOut">
              <a:rPr lang="en-US" smtClean="0"/>
              <a:t>9/2/2024</a:t>
            </a:fld>
            <a:endParaRPr lang="en-US"/>
          </a:p>
        </p:txBody>
      </p:sp>
      <p:sp>
        <p:nvSpPr>
          <p:cNvPr id="6" name="Footer Placeholder 5">
            <a:extLst>
              <a:ext uri="{FF2B5EF4-FFF2-40B4-BE49-F238E27FC236}">
                <a16:creationId xmlns:a16="http://schemas.microsoft.com/office/drawing/2014/main" id="{03F91426-3381-AD17-CD1A-9F6C56B8A0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FA76D0-8B12-61FC-4B1F-5DC046FCA151}"/>
              </a:ext>
            </a:extLst>
          </p:cNvPr>
          <p:cNvSpPr>
            <a:spLocks noGrp="1"/>
          </p:cNvSpPr>
          <p:nvPr>
            <p:ph type="sldNum" sz="quarter" idx="12"/>
          </p:nvPr>
        </p:nvSpPr>
        <p:spPr/>
        <p:txBody>
          <a:bodyPr/>
          <a:lstStyle/>
          <a:p>
            <a:fld id="{966C0A6C-F429-48C8-B6C8-A5CD7C07C1D3}" type="slidenum">
              <a:rPr lang="en-US" smtClean="0"/>
              <a:t>‹#›</a:t>
            </a:fld>
            <a:endParaRPr lang="en-US"/>
          </a:p>
        </p:txBody>
      </p:sp>
    </p:spTree>
    <p:extLst>
      <p:ext uri="{BB962C8B-B14F-4D97-AF65-F5344CB8AC3E}">
        <p14:creationId xmlns:p14="http://schemas.microsoft.com/office/powerpoint/2010/main" val="1754926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79C397-6A4C-08C7-B0BE-93F97BBD60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Haga clic para editar el estilo del título principal</a:t>
            </a:r>
          </a:p>
        </p:txBody>
      </p:sp>
      <p:sp>
        <p:nvSpPr>
          <p:cNvPr id="3" name="Text Placeholder 2">
            <a:extLst>
              <a:ext uri="{FF2B5EF4-FFF2-40B4-BE49-F238E27FC236}">
                <a16:creationId xmlns:a16="http://schemas.microsoft.com/office/drawing/2014/main" id="{492BEA6A-5B07-F5C7-39CC-D0450FE51B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Haga clic para editar los estilos de texto maestro</a:t>
            </a:r>
          </a:p>
          <a:p>
            <a:pPr lvl="1"/>
            <a:r>
              <a:rPr lang="en-US"/>
              <a:t>Segundo nivel</a:t>
            </a:r>
          </a:p>
          <a:p>
            <a:pPr lvl="2"/>
            <a:r>
              <a:rPr lang="en-US"/>
              <a:t>Tercer nivel</a:t>
            </a:r>
          </a:p>
          <a:p>
            <a:pPr lvl="3"/>
            <a:r>
              <a:rPr lang="en-US"/>
              <a:t>Cuarto nivel</a:t>
            </a:r>
          </a:p>
          <a:p>
            <a:pPr lvl="4"/>
            <a:r>
              <a:rPr lang="en-US"/>
              <a:t>Quinto nivel</a:t>
            </a:r>
          </a:p>
        </p:txBody>
      </p:sp>
      <p:sp>
        <p:nvSpPr>
          <p:cNvPr id="4" name="Date Placeholder 3">
            <a:extLst>
              <a:ext uri="{FF2B5EF4-FFF2-40B4-BE49-F238E27FC236}">
                <a16:creationId xmlns:a16="http://schemas.microsoft.com/office/drawing/2014/main" id="{EC670695-3C86-CC78-7C2B-B200507537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755544-35FC-4607-B82A-7C53362310E1}" type="datetimeFigureOut">
              <a:rPr lang="en-US" smtClean="0"/>
              <a:t>9/2/2024</a:t>
            </a:fld>
            <a:endParaRPr lang="en-US"/>
          </a:p>
        </p:txBody>
      </p:sp>
      <p:sp>
        <p:nvSpPr>
          <p:cNvPr id="5" name="Footer Placeholder 4">
            <a:extLst>
              <a:ext uri="{FF2B5EF4-FFF2-40B4-BE49-F238E27FC236}">
                <a16:creationId xmlns:a16="http://schemas.microsoft.com/office/drawing/2014/main" id="{38508EEC-5CB4-2C84-F6FF-4FFC005F53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443B32-AA41-D850-6B4B-4E3F43F965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6C0A6C-F429-48C8-B6C8-A5CD7C07C1D3}" type="slidenum">
              <a:rPr lang="en-US" smtClean="0"/>
              <a:t>‹#›</a:t>
            </a:fld>
            <a:endParaRPr lang="en-US"/>
          </a:p>
        </p:txBody>
      </p:sp>
    </p:spTree>
    <p:extLst>
      <p:ext uri="{BB962C8B-B14F-4D97-AF65-F5344CB8AC3E}">
        <p14:creationId xmlns:p14="http://schemas.microsoft.com/office/powerpoint/2010/main" val="3512068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jpeg"/><Relationship Id="rId7" Type="http://schemas.openxmlformats.org/officeDocument/2006/relationships/image" Target="../media/image12.sv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10" Type="http://schemas.openxmlformats.org/officeDocument/2006/relationships/image" Target="../media/image3.png"/><Relationship Id="rId4" Type="http://schemas.openxmlformats.org/officeDocument/2006/relationships/image" Target="../media/image9.png"/><Relationship Id="rId9" Type="http://schemas.openxmlformats.org/officeDocument/2006/relationships/image" Target="../media/image14.sv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chart" Target="../charts/chart2.xml"/><Relationship Id="rId5" Type="http://schemas.openxmlformats.org/officeDocument/2006/relationships/image" Target="../media/image3.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chart" Target="../charts/char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erial view of brine ponds and a digger processing areas of SQM's lithium mine in the Atacama Desert, Chile.">
            <a:extLst>
              <a:ext uri="{FF2B5EF4-FFF2-40B4-BE49-F238E27FC236}">
                <a16:creationId xmlns:a16="http://schemas.microsoft.com/office/drawing/2014/main" id="{5DB2BF2E-B2EF-A05D-28FB-EA334A9753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E550DEF-DE98-25BF-3B29-EEBE6D59C18C}"/>
              </a:ext>
            </a:extLst>
          </p:cNvPr>
          <p:cNvSpPr/>
          <p:nvPr/>
        </p:nvSpPr>
        <p:spPr>
          <a:xfrm>
            <a:off x="107664" y="0"/>
            <a:ext cx="12084336" cy="6858000"/>
          </a:xfrm>
          <a:prstGeom prst="rect">
            <a:avLst/>
          </a:pr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b="1">
              <a:latin typeface="Montserrat" pitchFamily="2" charset="0"/>
            </a:endParaRPr>
          </a:p>
        </p:txBody>
      </p:sp>
      <p:sp>
        <p:nvSpPr>
          <p:cNvPr id="8" name="TextBox 7">
            <a:extLst>
              <a:ext uri="{FF2B5EF4-FFF2-40B4-BE49-F238E27FC236}">
                <a16:creationId xmlns:a16="http://schemas.microsoft.com/office/drawing/2014/main" id="{7F0B1198-9936-4278-ADF5-EEA146C1221E}"/>
              </a:ext>
            </a:extLst>
          </p:cNvPr>
          <p:cNvSpPr txBox="1"/>
          <p:nvPr/>
        </p:nvSpPr>
        <p:spPr>
          <a:xfrm>
            <a:off x="452589" y="0"/>
            <a:ext cx="10865268" cy="3170099"/>
          </a:xfrm>
          <a:prstGeom prst="rect">
            <a:avLst/>
          </a:prstGeom>
          <a:noFill/>
        </p:spPr>
        <p:txBody>
          <a:bodyPr wrap="square" lIns="91440" tIns="45720" rIns="91440" bIns="45720" anchor="t">
            <a:spAutoFit/>
          </a:bodyPr>
          <a:lstStyle/>
          <a:p>
            <a:pPr>
              <a:defRPr/>
            </a:pPr>
            <a:endParaRPr lang="en-US" sz="3200" b="1" dirty="0">
              <a:solidFill>
                <a:schemeClr val="bg1"/>
              </a:solidFill>
              <a:effectLst>
                <a:outerShdw blurRad="38100" dist="38100" dir="2700000" algn="tl">
                  <a:srgbClr val="000000">
                    <a:alpha val="43137"/>
                  </a:srgbClr>
                </a:outerShdw>
              </a:effectLst>
              <a:latin typeface="Montserrat" pitchFamily="2" charset="0"/>
              <a:cs typeface="Gotham Black" pitchFamily="50" charset="0"/>
            </a:endParaRPr>
          </a:p>
          <a:p>
            <a:pPr>
              <a:defRPr/>
            </a:pPr>
            <a:endParaRPr lang="en-US" sz="3200" b="1" dirty="0">
              <a:solidFill>
                <a:schemeClr val="bg1"/>
              </a:solidFill>
              <a:effectLst>
                <a:outerShdw blurRad="38100" dist="38100" dir="2700000" algn="tl">
                  <a:srgbClr val="000000">
                    <a:alpha val="43137"/>
                  </a:srgbClr>
                </a:outerShdw>
              </a:effectLst>
              <a:latin typeface="Montserrat" pitchFamily="2" charset="0"/>
              <a:cs typeface="Gotham Black" pitchFamily="50" charset="0"/>
            </a:endParaRPr>
          </a:p>
          <a:p>
            <a:pPr>
              <a:defRPr/>
            </a:pPr>
            <a:r>
              <a:rPr lang="es-AR" sz="5400" b="1" dirty="0">
                <a:solidFill>
                  <a:schemeClr val="bg1"/>
                </a:solidFill>
                <a:effectLst>
                  <a:outerShdw blurRad="38100" dist="38100" dir="2700000" algn="tl">
                    <a:srgbClr val="000000">
                      <a:alpha val="43137"/>
                    </a:srgbClr>
                  </a:outerShdw>
                </a:effectLst>
                <a:latin typeface="Montserrat"/>
                <a:ea typeface="+mn-lt"/>
                <a:cs typeface="+mn-lt"/>
              </a:rPr>
              <a:t>Minerales críticos para la transición energética</a:t>
            </a:r>
          </a:p>
          <a:p>
            <a:pPr>
              <a:defRPr/>
            </a:pPr>
            <a:r>
              <a:rPr lang="es-AR" sz="2800" b="1" dirty="0">
                <a:solidFill>
                  <a:schemeClr val="bg1"/>
                </a:solidFill>
                <a:effectLst>
                  <a:outerShdw blurRad="38100" dist="38100" dir="2700000" algn="tl">
                    <a:srgbClr val="000000">
                      <a:alpha val="43137"/>
                    </a:srgbClr>
                  </a:outerShdw>
                </a:effectLst>
                <a:latin typeface="Montserrat" pitchFamily="2" charset="0"/>
                <a:cs typeface="Gotham Black" pitchFamily="50" charset="0"/>
              </a:rPr>
              <a:t>Retos y oportunidades para el desarrollo regional</a:t>
            </a:r>
            <a:endParaRPr lang="en-US" sz="3200" b="1" dirty="0">
              <a:solidFill>
                <a:schemeClr val="bg1"/>
              </a:solidFill>
              <a:effectLst>
                <a:outerShdw blurRad="38100" dist="38100" dir="2700000" algn="tl">
                  <a:srgbClr val="000000">
                    <a:alpha val="43137"/>
                  </a:srgbClr>
                </a:outerShdw>
              </a:effectLst>
              <a:latin typeface="Montserrat" pitchFamily="2" charset="0"/>
              <a:cs typeface="Gotham Black" pitchFamily="50" charset="0"/>
            </a:endParaRPr>
          </a:p>
        </p:txBody>
      </p:sp>
      <p:pic>
        <p:nvPicPr>
          <p:cNvPr id="12" name="Picture 2" descr="http://idbnet.iadb.org/sites/identity/es/Documents/Logo%20BID/Ingl%C3%A9s/Color/Logo_color_ingl%C3%A9s_sin%20descriptor.png">
            <a:extLst>
              <a:ext uri="{FF2B5EF4-FFF2-40B4-BE49-F238E27FC236}">
                <a16:creationId xmlns:a16="http://schemas.microsoft.com/office/drawing/2014/main" id="{C9178B8E-8DE1-4D2B-B420-0A6BC797B9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15078" y="5929957"/>
            <a:ext cx="1179513" cy="83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9985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C5617-CCE4-A8D3-556F-F22A79FD750C}"/>
            </a:ext>
          </a:extLst>
        </p:cNvPr>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D178EC20-0A4B-C07B-6ACC-61D11725FB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9853484E-160D-B79F-906F-BD873FCC7938}"/>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23" name="Title 1">
            <a:extLst>
              <a:ext uri="{FF2B5EF4-FFF2-40B4-BE49-F238E27FC236}">
                <a16:creationId xmlns:a16="http://schemas.microsoft.com/office/drawing/2014/main" id="{12EB2821-E2F7-53EF-09B1-71228266F616}"/>
              </a:ext>
            </a:extLst>
          </p:cNvPr>
          <p:cNvSpPr txBox="1">
            <a:spLocks/>
          </p:cNvSpPr>
          <p:nvPr/>
        </p:nvSpPr>
        <p:spPr>
          <a:xfrm>
            <a:off x="4513209" y="194890"/>
            <a:ext cx="7384648" cy="1804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es-ES_tradnl" b="1">
              <a:solidFill>
                <a:schemeClr val="bg1"/>
              </a:solidFill>
              <a:effectLst>
                <a:outerShdw blurRad="38100" dist="38100" dir="2700000" algn="tl">
                  <a:srgbClr val="000000">
                    <a:alpha val="43137"/>
                  </a:srgbClr>
                </a:outerShdw>
              </a:effectLst>
              <a:latin typeface="Montserrat" pitchFamily="2" charset="0"/>
            </a:endParaRPr>
          </a:p>
        </p:txBody>
      </p:sp>
      <p:sp>
        <p:nvSpPr>
          <p:cNvPr id="2" name="Title 1">
            <a:extLst>
              <a:ext uri="{FF2B5EF4-FFF2-40B4-BE49-F238E27FC236}">
                <a16:creationId xmlns:a16="http://schemas.microsoft.com/office/drawing/2014/main" id="{A3BE52C5-5415-B3C2-9E1C-51A2A622DBAA}"/>
              </a:ext>
            </a:extLst>
          </p:cNvPr>
          <p:cNvSpPr>
            <a:spLocks noGrp="1"/>
          </p:cNvSpPr>
          <p:nvPr>
            <p:ph type="title"/>
          </p:nvPr>
        </p:nvSpPr>
        <p:spPr/>
        <p:txBody>
          <a:bodyPr>
            <a:normAutofit fontScale="90000"/>
          </a:bodyPr>
          <a:lstStyle/>
          <a:p>
            <a:r>
              <a:rPr lang="es-ES_tradnl" b="1">
                <a:solidFill>
                  <a:srgbClr val="004D72"/>
                </a:solidFill>
                <a:latin typeface="Montserrat"/>
              </a:rPr>
              <a:t>¿Qué hemos aprendido hasta </a:t>
            </a:r>
            <a:r>
              <a:rPr lang="es-ES_tradnl" b="1" dirty="0">
                <a:solidFill>
                  <a:srgbClr val="004D72"/>
                </a:solidFill>
                <a:latin typeface="Montserrat"/>
              </a:rPr>
              <a:t>ahora?</a:t>
            </a:r>
            <a:br>
              <a:rPr lang="es-ES_tradnl" b="1" dirty="0">
                <a:solidFill>
                  <a:srgbClr val="004D72"/>
                </a:solidFill>
                <a:latin typeface="Montserrat" pitchFamily="2" charset="0"/>
              </a:rPr>
            </a:br>
            <a:r>
              <a:rPr lang="en-US" sz="3200" b="1" dirty="0">
                <a:latin typeface="Montserrat" pitchFamily="2" charset="0"/>
              </a:rPr>
              <a:t>Desarrollo </a:t>
            </a:r>
            <a:r>
              <a:rPr lang="en-US" sz="3200" dirty="0">
                <a:latin typeface="Montserrat" pitchFamily="2" charset="0"/>
              </a:rPr>
              <a:t>territorial y </a:t>
            </a:r>
            <a:r>
              <a:rPr lang="en-US" sz="3200" b="1" dirty="0">
                <a:latin typeface="Montserrat" pitchFamily="2" charset="0"/>
              </a:rPr>
              <a:t>cadenas de valor</a:t>
            </a:r>
            <a:endParaRPr lang="es-419" b="1" dirty="0"/>
          </a:p>
        </p:txBody>
      </p:sp>
      <p:sp>
        <p:nvSpPr>
          <p:cNvPr id="13" name="Content Placeholder 12">
            <a:extLst>
              <a:ext uri="{FF2B5EF4-FFF2-40B4-BE49-F238E27FC236}">
                <a16:creationId xmlns:a16="http://schemas.microsoft.com/office/drawing/2014/main" id="{E6869A94-F60A-3373-18BC-1D18283A7ABA}"/>
              </a:ext>
            </a:extLst>
          </p:cNvPr>
          <p:cNvSpPr>
            <a:spLocks noGrp="1"/>
          </p:cNvSpPr>
          <p:nvPr>
            <p:ph idx="1"/>
          </p:nvPr>
        </p:nvSpPr>
        <p:spPr>
          <a:xfrm>
            <a:off x="838200" y="1825624"/>
            <a:ext cx="6087327" cy="4754469"/>
          </a:xfrm>
        </p:spPr>
        <p:txBody>
          <a:bodyPr vert="horz" lIns="91440" tIns="45720" rIns="91440" bIns="45720" rtlCol="0" anchor="t">
            <a:normAutofit/>
          </a:bodyPr>
          <a:lstStyle/>
          <a:p>
            <a:pPr>
              <a:lnSpc>
                <a:spcPct val="100000"/>
              </a:lnSpc>
              <a:buFont typeface="Wingdings" panose="05000000000000000000" pitchFamily="2" charset="2"/>
              <a:buChar char="§"/>
            </a:pPr>
            <a:r>
              <a:rPr lang="en-US" sz="1600" b="1" dirty="0">
                <a:latin typeface="Montserrat"/>
              </a:rPr>
              <a:t>Planes </a:t>
            </a:r>
            <a:r>
              <a:rPr lang="en-US" sz="1600" dirty="0">
                <a:latin typeface="Montserrat"/>
              </a:rPr>
              <a:t>participativos </a:t>
            </a:r>
            <a:r>
              <a:rPr lang="en-US" sz="1600" b="1" dirty="0">
                <a:latin typeface="Montserrat"/>
              </a:rPr>
              <a:t>de desarrollo territorial para destinar los ingresos generados por la minería </a:t>
            </a:r>
            <a:r>
              <a:rPr lang="en-US" sz="1600" dirty="0">
                <a:latin typeface="Montserrat"/>
              </a:rPr>
              <a:t>a inversiones sociales y en infraestructuras.</a:t>
            </a:r>
            <a:endParaRPr lang="en-US" dirty="0"/>
          </a:p>
          <a:p>
            <a:pPr marL="0" indent="0">
              <a:lnSpc>
                <a:spcPct val="100000"/>
              </a:lnSpc>
              <a:spcBef>
                <a:spcPts val="0"/>
              </a:spcBef>
              <a:buNone/>
            </a:pPr>
            <a:endParaRPr lang="en-US" sz="1600" b="1" dirty="0">
              <a:latin typeface="Montserrat"/>
            </a:endParaRPr>
          </a:p>
          <a:p>
            <a:pPr>
              <a:lnSpc>
                <a:spcPct val="100000"/>
              </a:lnSpc>
              <a:buFont typeface="Wingdings" panose="05000000000000000000" pitchFamily="2" charset="2"/>
              <a:buChar char="§"/>
            </a:pPr>
            <a:r>
              <a:rPr lang="en-US" sz="1600" b="1" dirty="0">
                <a:latin typeface="Montserrat"/>
              </a:rPr>
              <a:t>Fortalecimiento de las PYME en las zonas de influencia de los proyectos mineros </a:t>
            </a:r>
            <a:r>
              <a:rPr lang="en-US" sz="1600" dirty="0">
                <a:latin typeface="Montserrat"/>
              </a:rPr>
              <a:t>mediante: (</a:t>
            </a:r>
            <a:r>
              <a:rPr lang="en-US" sz="1600" dirty="0" err="1">
                <a:latin typeface="Montserrat"/>
              </a:rPr>
              <a:t>i</a:t>
            </a:r>
            <a:r>
              <a:rPr lang="en-US" sz="1600" dirty="0">
                <a:latin typeface="Montserrat"/>
              </a:rPr>
              <a:t>) vinculándolas a la cadena de suministro de la mina, o (ii) posibilitando vías de diversificación económica.</a:t>
            </a:r>
            <a:endParaRPr lang="en-US" sz="1600" dirty="0">
              <a:latin typeface="Montserrat" pitchFamily="2" charset="0"/>
            </a:endParaRPr>
          </a:p>
          <a:p>
            <a:pPr marL="457200" lvl="1" indent="0">
              <a:lnSpc>
                <a:spcPct val="100000"/>
              </a:lnSpc>
              <a:spcBef>
                <a:spcPts val="0"/>
              </a:spcBef>
              <a:buNone/>
            </a:pPr>
            <a:endParaRPr lang="en-US" sz="1400" dirty="0">
              <a:latin typeface="Montserrat"/>
            </a:endParaRPr>
          </a:p>
          <a:p>
            <a:pPr>
              <a:lnSpc>
                <a:spcPct val="100000"/>
              </a:lnSpc>
              <a:buFont typeface="Wingdings" panose="05000000000000000000" pitchFamily="2" charset="2"/>
              <a:buChar char="§"/>
            </a:pPr>
            <a:r>
              <a:rPr lang="en-US" sz="1600" b="1" dirty="0">
                <a:latin typeface="Montserrat"/>
              </a:rPr>
              <a:t>Promover hojas de ruta de innovación y tecnología </a:t>
            </a:r>
            <a:r>
              <a:rPr lang="en-US" sz="1600" dirty="0">
                <a:latin typeface="Montserrat"/>
              </a:rPr>
              <a:t>que conecten las inversiones en modernización, optimización de los procesos de adquisición y/o pilotos tecnológicos con la capacidad local.</a:t>
            </a:r>
            <a:endParaRPr lang="en-US" sz="1000" dirty="0">
              <a:latin typeface="Montserrat" pitchFamily="2" charset="0"/>
            </a:endParaRPr>
          </a:p>
          <a:p>
            <a:pPr algn="l">
              <a:lnSpc>
                <a:spcPct val="100000"/>
              </a:lnSpc>
            </a:pPr>
            <a:endParaRPr lang="es-ES_tradnl" sz="1400" dirty="0">
              <a:latin typeface="Montserrat" pitchFamily="2" charset="0"/>
            </a:endParaRPr>
          </a:p>
          <a:p>
            <a:pPr marL="569595" indent="-342900">
              <a:lnSpc>
                <a:spcPct val="100000"/>
              </a:lnSpc>
              <a:buFont typeface="Wingdings" panose="05000000000000000000" pitchFamily="2" charset="2"/>
              <a:buChar char="à"/>
            </a:pPr>
            <a:endParaRPr lang="es-ES_tradnl" sz="1400" dirty="0">
              <a:latin typeface="Montserrat" pitchFamily="2" charset="0"/>
            </a:endParaRPr>
          </a:p>
          <a:p>
            <a:pPr marL="863600" lvl="1" indent="-285750">
              <a:lnSpc>
                <a:spcPct val="100000"/>
              </a:lnSpc>
              <a:spcBef>
                <a:spcPts val="0"/>
              </a:spcBef>
              <a:buFont typeface="Wingdings" panose="05000000000000000000" pitchFamily="2" charset="2"/>
              <a:buChar char="§"/>
            </a:pPr>
            <a:endParaRPr lang="en-US" sz="1400" dirty="0">
              <a:latin typeface="Montserrat" pitchFamily="2" charset="0"/>
            </a:endParaRPr>
          </a:p>
          <a:p>
            <a:pPr marL="863600" lvl="1" indent="-285750">
              <a:lnSpc>
                <a:spcPct val="100000"/>
              </a:lnSpc>
              <a:spcBef>
                <a:spcPts val="0"/>
              </a:spcBef>
              <a:buFont typeface="Wingdings" panose="05000000000000000000" pitchFamily="2" charset="2"/>
              <a:buChar char="§"/>
            </a:pPr>
            <a:endParaRPr lang="en-US" sz="1400" dirty="0">
              <a:latin typeface="Montserrat" pitchFamily="2" charset="0"/>
            </a:endParaRPr>
          </a:p>
        </p:txBody>
      </p:sp>
      <p:sp>
        <p:nvSpPr>
          <p:cNvPr id="5" name="Title 5">
            <a:extLst>
              <a:ext uri="{FF2B5EF4-FFF2-40B4-BE49-F238E27FC236}">
                <a16:creationId xmlns:a16="http://schemas.microsoft.com/office/drawing/2014/main" id="{F57B92A5-CF47-2874-69D1-840AD5BC2B9D}"/>
              </a:ext>
            </a:extLst>
          </p:cNvPr>
          <p:cNvSpPr txBox="1">
            <a:spLocks/>
          </p:cNvSpPr>
          <p:nvPr/>
        </p:nvSpPr>
        <p:spPr>
          <a:xfrm>
            <a:off x="765776" y="431102"/>
            <a:ext cx="10515600" cy="7778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419">
              <a:solidFill>
                <a:srgbClr val="004D72"/>
              </a:solidFill>
            </a:endParaRPr>
          </a:p>
        </p:txBody>
      </p:sp>
      <p:pic>
        <p:nvPicPr>
          <p:cNvPr id="6" name="Picture 2" descr="https://spexternal.iadb.org/sites/identity/en/Documents/Logo%20IDB/English/Color/Low%20resolution/IDB_without%20descriptor_eng_LR_72dpi_color.png">
            <a:extLst>
              <a:ext uri="{FF2B5EF4-FFF2-40B4-BE49-F238E27FC236}">
                <a16:creationId xmlns:a16="http://schemas.microsoft.com/office/drawing/2014/main" id="{E1118B50-112D-C54F-AB4F-78FF3222FB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green map of the south america&#10;&#10;Description automatically generated">
            <a:extLst>
              <a:ext uri="{FF2B5EF4-FFF2-40B4-BE49-F238E27FC236}">
                <a16:creationId xmlns:a16="http://schemas.microsoft.com/office/drawing/2014/main" id="{D1497C65-4084-5E4B-27CD-864F68048BDD}"/>
              </a:ext>
            </a:extLst>
          </p:cNvPr>
          <p:cNvPicPr>
            <a:picLocks noChangeAspect="1"/>
          </p:cNvPicPr>
          <p:nvPr/>
        </p:nvPicPr>
        <p:blipFill>
          <a:blip r:embed="rId5">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159548" y="1551905"/>
            <a:ext cx="4900599" cy="5267250"/>
          </a:xfrm>
          <a:prstGeom prst="rect">
            <a:avLst/>
          </a:prstGeom>
        </p:spPr>
      </p:pic>
      <p:sp>
        <p:nvSpPr>
          <p:cNvPr id="14" name="Oval 13">
            <a:extLst>
              <a:ext uri="{FF2B5EF4-FFF2-40B4-BE49-F238E27FC236}">
                <a16:creationId xmlns:a16="http://schemas.microsoft.com/office/drawing/2014/main" id="{1178403A-502D-0325-6E3B-142DA0B3EBBE}"/>
              </a:ext>
            </a:extLst>
          </p:cNvPr>
          <p:cNvSpPr/>
          <p:nvPr/>
        </p:nvSpPr>
        <p:spPr>
          <a:xfrm>
            <a:off x="8205226" y="2325827"/>
            <a:ext cx="45719" cy="45719"/>
          </a:xfrm>
          <a:prstGeom prst="ellipse">
            <a:avLst/>
          </a:prstGeom>
          <a:solidFill>
            <a:srgbClr val="004D7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cxnSp>
        <p:nvCxnSpPr>
          <p:cNvPr id="24" name="Connector: Elbow 23">
            <a:extLst>
              <a:ext uri="{FF2B5EF4-FFF2-40B4-BE49-F238E27FC236}">
                <a16:creationId xmlns:a16="http://schemas.microsoft.com/office/drawing/2014/main" id="{3092CA68-483F-E668-A5B4-64D0F2EB0A77}"/>
              </a:ext>
            </a:extLst>
          </p:cNvPr>
          <p:cNvCxnSpPr>
            <a:cxnSpLocks/>
            <a:stCxn id="90" idx="2"/>
          </p:cNvCxnSpPr>
          <p:nvPr/>
        </p:nvCxnSpPr>
        <p:spPr>
          <a:xfrm rot="16200000" flipH="1">
            <a:off x="9548614" y="1949497"/>
            <a:ext cx="344417" cy="485152"/>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7" name="Connector: Elbow 26">
            <a:extLst>
              <a:ext uri="{FF2B5EF4-FFF2-40B4-BE49-F238E27FC236}">
                <a16:creationId xmlns:a16="http://schemas.microsoft.com/office/drawing/2014/main" id="{C9CA43C7-934F-D3A0-3B7B-4C1EA77CCCA3}"/>
              </a:ext>
            </a:extLst>
          </p:cNvPr>
          <p:cNvCxnSpPr>
            <a:cxnSpLocks/>
            <a:stCxn id="39" idx="3"/>
          </p:cNvCxnSpPr>
          <p:nvPr/>
        </p:nvCxnSpPr>
        <p:spPr>
          <a:xfrm>
            <a:off x="8719939" y="3001469"/>
            <a:ext cx="1070988" cy="207328"/>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D508ED75-1356-DBE5-FD83-3C537EDF0B02}"/>
              </a:ext>
            </a:extLst>
          </p:cNvPr>
          <p:cNvSpPr/>
          <p:nvPr/>
        </p:nvSpPr>
        <p:spPr>
          <a:xfrm>
            <a:off x="9657144" y="3812372"/>
            <a:ext cx="45719" cy="45719"/>
          </a:xfrm>
          <a:prstGeom prst="ellipse">
            <a:avLst/>
          </a:prstGeom>
          <a:solidFill>
            <a:srgbClr val="004D72"/>
          </a:solidFill>
          <a:ln>
            <a:solidFill>
              <a:srgbClr val="7892C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cxnSp>
        <p:nvCxnSpPr>
          <p:cNvPr id="32" name="Connector: Elbow 31">
            <a:extLst>
              <a:ext uri="{FF2B5EF4-FFF2-40B4-BE49-F238E27FC236}">
                <a16:creationId xmlns:a16="http://schemas.microsoft.com/office/drawing/2014/main" id="{34F4CA3F-342B-B6F9-9738-123D9CFC2A83}"/>
              </a:ext>
            </a:extLst>
          </p:cNvPr>
          <p:cNvCxnSpPr>
            <a:cxnSpLocks/>
            <a:stCxn id="92" idx="3"/>
            <a:endCxn id="30" idx="2"/>
          </p:cNvCxnSpPr>
          <p:nvPr/>
        </p:nvCxnSpPr>
        <p:spPr>
          <a:xfrm>
            <a:off x="8812964" y="3588985"/>
            <a:ext cx="844180" cy="246247"/>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3" name="Connector: Elbow 32">
            <a:extLst>
              <a:ext uri="{FF2B5EF4-FFF2-40B4-BE49-F238E27FC236}">
                <a16:creationId xmlns:a16="http://schemas.microsoft.com/office/drawing/2014/main" id="{1134CE7C-D2CC-1BE4-1703-B8F778FCE688}"/>
              </a:ext>
            </a:extLst>
          </p:cNvPr>
          <p:cNvCxnSpPr>
            <a:cxnSpLocks/>
            <a:stCxn id="43" idx="3"/>
          </p:cNvCxnSpPr>
          <p:nvPr/>
        </p:nvCxnSpPr>
        <p:spPr>
          <a:xfrm>
            <a:off x="8743974" y="5447041"/>
            <a:ext cx="1053647" cy="236177"/>
          </a:xfrm>
          <a:prstGeom prst="bentConnector4">
            <a:avLst>
              <a:gd name="adj1" fmla="val 49682"/>
              <a:gd name="adj2" fmla="val 10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34" name="Connector: Elbow 33">
            <a:extLst>
              <a:ext uri="{FF2B5EF4-FFF2-40B4-BE49-F238E27FC236}">
                <a16:creationId xmlns:a16="http://schemas.microsoft.com/office/drawing/2014/main" id="{3E83A5F9-F43E-D533-307C-6F768952A0B5}"/>
              </a:ext>
            </a:extLst>
          </p:cNvPr>
          <p:cNvCxnSpPr>
            <a:cxnSpLocks/>
            <a:stCxn id="97" idx="3"/>
          </p:cNvCxnSpPr>
          <p:nvPr/>
        </p:nvCxnSpPr>
        <p:spPr>
          <a:xfrm flipV="1">
            <a:off x="9348214" y="5931693"/>
            <a:ext cx="449407" cy="121625"/>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9C700953-9B40-1C82-F1D0-2620BF9F3863}"/>
              </a:ext>
            </a:extLst>
          </p:cNvPr>
          <p:cNvSpPr/>
          <p:nvPr/>
        </p:nvSpPr>
        <p:spPr>
          <a:xfrm>
            <a:off x="7392942" y="2752443"/>
            <a:ext cx="1326997" cy="498052"/>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dirty="0">
                <a:solidFill>
                  <a:schemeClr val="bg1"/>
                </a:solidFill>
                <a:latin typeface="Montserrat" pitchFamily="2" charset="0"/>
              </a:rPr>
              <a:t>Diálogo, género y cadenas de valor</a:t>
            </a:r>
          </a:p>
        </p:txBody>
      </p:sp>
      <p:sp>
        <p:nvSpPr>
          <p:cNvPr id="43" name="Rectangle 42">
            <a:extLst>
              <a:ext uri="{FF2B5EF4-FFF2-40B4-BE49-F238E27FC236}">
                <a16:creationId xmlns:a16="http://schemas.microsoft.com/office/drawing/2014/main" id="{CC9CCA2F-6ABE-D020-8799-ADBFA8A13475}"/>
              </a:ext>
            </a:extLst>
          </p:cNvPr>
          <p:cNvSpPr/>
          <p:nvPr/>
        </p:nvSpPr>
        <p:spPr>
          <a:xfrm>
            <a:off x="7893756" y="5184637"/>
            <a:ext cx="850218" cy="524808"/>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b="0" err="1">
                <a:solidFill>
                  <a:schemeClr val="bg1"/>
                </a:solidFill>
                <a:latin typeface="Montserrat" pitchFamily="2" charset="0"/>
              </a:rPr>
              <a:t>Minería </a:t>
            </a:r>
            <a:r>
              <a:rPr lang="es-ES_tradnl" sz="900" b="0">
                <a:solidFill>
                  <a:schemeClr val="bg1"/>
                </a:solidFill>
                <a:latin typeface="Montserrat" pitchFamily="2" charset="0"/>
              </a:rPr>
              <a:t>en la región </a:t>
            </a:r>
            <a:r>
              <a:rPr lang="es-ES_tradnl" sz="900" b="0" dirty="0">
                <a:solidFill>
                  <a:schemeClr val="bg1"/>
                </a:solidFill>
                <a:latin typeface="Montserrat" pitchFamily="2" charset="0"/>
              </a:rPr>
              <a:t>central </a:t>
            </a:r>
          </a:p>
        </p:txBody>
      </p:sp>
      <p:sp>
        <p:nvSpPr>
          <p:cNvPr id="44" name="Rectangle 43">
            <a:extLst>
              <a:ext uri="{FF2B5EF4-FFF2-40B4-BE49-F238E27FC236}">
                <a16:creationId xmlns:a16="http://schemas.microsoft.com/office/drawing/2014/main" id="{3DD562E6-E11B-2BD4-54E0-634EBEE64685}"/>
              </a:ext>
            </a:extLst>
          </p:cNvPr>
          <p:cNvSpPr/>
          <p:nvPr/>
        </p:nvSpPr>
        <p:spPr>
          <a:xfrm>
            <a:off x="10637785" y="5931693"/>
            <a:ext cx="945101" cy="498052"/>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dirty="0">
                <a:solidFill>
                  <a:schemeClr val="bg1"/>
                </a:solidFill>
                <a:latin typeface="Montserrat" pitchFamily="2" charset="0"/>
              </a:rPr>
              <a:t>Inversiones PPP</a:t>
            </a:r>
          </a:p>
        </p:txBody>
      </p:sp>
      <p:cxnSp>
        <p:nvCxnSpPr>
          <p:cNvPr id="47" name="Connector: Elbow 46">
            <a:extLst>
              <a:ext uri="{FF2B5EF4-FFF2-40B4-BE49-F238E27FC236}">
                <a16:creationId xmlns:a16="http://schemas.microsoft.com/office/drawing/2014/main" id="{22A5A577-39CF-380D-3341-C191AD75EEAC}"/>
              </a:ext>
            </a:extLst>
          </p:cNvPr>
          <p:cNvCxnSpPr>
            <a:cxnSpLocks/>
            <a:stCxn id="44" idx="0"/>
          </p:cNvCxnSpPr>
          <p:nvPr/>
        </p:nvCxnSpPr>
        <p:spPr>
          <a:xfrm rot="16200000" flipV="1">
            <a:off x="10729023" y="5550379"/>
            <a:ext cx="225059" cy="537569"/>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90" name="Rectangle 89">
            <a:extLst>
              <a:ext uri="{FF2B5EF4-FFF2-40B4-BE49-F238E27FC236}">
                <a16:creationId xmlns:a16="http://schemas.microsoft.com/office/drawing/2014/main" id="{244DFB12-BCDB-DC20-A0BC-6E3E4C0DEB77}"/>
              </a:ext>
            </a:extLst>
          </p:cNvPr>
          <p:cNvSpPr/>
          <p:nvPr/>
        </p:nvSpPr>
        <p:spPr>
          <a:xfrm>
            <a:off x="9022275" y="1574054"/>
            <a:ext cx="911942" cy="445811"/>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900" b="0" dirty="0">
                <a:solidFill>
                  <a:schemeClr val="bg1"/>
                </a:solidFill>
                <a:latin typeface="Montserrat" pitchFamily="2" charset="0"/>
              </a:rPr>
              <a:t>PYME</a:t>
            </a:r>
            <a:endParaRPr lang="es-ES_tradnl" sz="900" dirty="0">
              <a:solidFill>
                <a:schemeClr val="bg1"/>
              </a:solidFill>
              <a:latin typeface="Montserrat" pitchFamily="2" charset="0"/>
            </a:endParaRPr>
          </a:p>
        </p:txBody>
      </p:sp>
      <p:sp>
        <p:nvSpPr>
          <p:cNvPr id="91" name="Rectangle 90">
            <a:extLst>
              <a:ext uri="{FF2B5EF4-FFF2-40B4-BE49-F238E27FC236}">
                <a16:creationId xmlns:a16="http://schemas.microsoft.com/office/drawing/2014/main" id="{9DD99A9F-3573-DF8C-5FD6-35148F6E18EA}"/>
              </a:ext>
            </a:extLst>
          </p:cNvPr>
          <p:cNvSpPr/>
          <p:nvPr/>
        </p:nvSpPr>
        <p:spPr>
          <a:xfrm>
            <a:off x="8682570" y="4618879"/>
            <a:ext cx="850218" cy="514044"/>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buFont typeface="Wingdings" panose="05000000000000000000" pitchFamily="2" charset="2"/>
              <a:buNone/>
            </a:pPr>
            <a:r>
              <a:rPr lang="es-ES_tradnl" sz="900" b="0" err="1">
                <a:solidFill>
                  <a:schemeClr val="bg1"/>
                </a:solidFill>
                <a:latin typeface="Montserrat" pitchFamily="2" charset="0"/>
              </a:rPr>
              <a:t>Cadenas de valor del litio</a:t>
            </a:r>
            <a:endParaRPr lang="es-ES_tradnl" sz="900" b="0" dirty="0">
              <a:solidFill>
                <a:schemeClr val="bg1"/>
              </a:solidFill>
              <a:latin typeface="Montserrat" pitchFamily="2" charset="0"/>
            </a:endParaRPr>
          </a:p>
        </p:txBody>
      </p:sp>
      <p:sp>
        <p:nvSpPr>
          <p:cNvPr id="92" name="Rectangle 91">
            <a:extLst>
              <a:ext uri="{FF2B5EF4-FFF2-40B4-BE49-F238E27FC236}">
                <a16:creationId xmlns:a16="http://schemas.microsoft.com/office/drawing/2014/main" id="{C7247975-2785-3741-D8DE-61544C393A66}"/>
              </a:ext>
            </a:extLst>
          </p:cNvPr>
          <p:cNvSpPr/>
          <p:nvPr/>
        </p:nvSpPr>
        <p:spPr>
          <a:xfrm>
            <a:off x="7637373" y="3331963"/>
            <a:ext cx="1175591" cy="514044"/>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buFont typeface="Wingdings" panose="05000000000000000000" pitchFamily="2" charset="2"/>
              <a:buNone/>
            </a:pPr>
            <a:r>
              <a:rPr lang="es-ES_tradnl" sz="900" dirty="0">
                <a:solidFill>
                  <a:schemeClr val="bg1"/>
                </a:solidFill>
                <a:latin typeface="Montserrat" pitchFamily="2" charset="0"/>
              </a:rPr>
              <a:t>Geología y </a:t>
            </a:r>
            <a:r>
              <a:rPr lang="es-ES_tradnl" sz="900" dirty="0" err="1">
                <a:solidFill>
                  <a:schemeClr val="bg1"/>
                </a:solidFill>
                <a:latin typeface="Montserrat" pitchFamily="2" charset="0"/>
              </a:rPr>
              <a:t>Tecnologia</a:t>
            </a:r>
            <a:endParaRPr lang="es-ES_tradnl" sz="900" b="0" dirty="0">
              <a:solidFill>
                <a:schemeClr val="bg1"/>
              </a:solidFill>
              <a:latin typeface="Montserrat" pitchFamily="2" charset="0"/>
            </a:endParaRPr>
          </a:p>
        </p:txBody>
      </p:sp>
      <p:sp>
        <p:nvSpPr>
          <p:cNvPr id="94" name="Rectangle 93">
            <a:extLst>
              <a:ext uri="{FF2B5EF4-FFF2-40B4-BE49-F238E27FC236}">
                <a16:creationId xmlns:a16="http://schemas.microsoft.com/office/drawing/2014/main" id="{5DCDD1D2-6B39-417D-992A-3B4A6FE0FB9B}"/>
              </a:ext>
            </a:extLst>
          </p:cNvPr>
          <p:cNvSpPr/>
          <p:nvPr/>
        </p:nvSpPr>
        <p:spPr>
          <a:xfrm>
            <a:off x="7856241" y="3939527"/>
            <a:ext cx="1241104" cy="361804"/>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buFont typeface="Wingdings" panose="05000000000000000000" pitchFamily="2" charset="2"/>
              <a:buNone/>
            </a:pPr>
            <a:r>
              <a:rPr lang="es-ES_tradnl" sz="900" b="0" dirty="0">
                <a:solidFill>
                  <a:schemeClr val="bg1"/>
                </a:solidFill>
                <a:latin typeface="Montserrat" pitchFamily="2" charset="0"/>
              </a:rPr>
              <a:t>Sumitomo: </a:t>
            </a:r>
            <a:r>
              <a:rPr lang="es-ES_tradnl" sz="900" err="1">
                <a:solidFill>
                  <a:schemeClr val="bg1"/>
                </a:solidFill>
                <a:latin typeface="Montserrat" pitchFamily="2" charset="0"/>
              </a:rPr>
              <a:t>Economía postcierre</a:t>
            </a:r>
            <a:endParaRPr lang="es-ES_tradnl" sz="900" b="0" dirty="0">
              <a:solidFill>
                <a:schemeClr val="bg1"/>
              </a:solidFill>
              <a:latin typeface="Montserrat" pitchFamily="2" charset="0"/>
            </a:endParaRPr>
          </a:p>
        </p:txBody>
      </p:sp>
      <p:sp>
        <p:nvSpPr>
          <p:cNvPr id="97" name="Rectangle 96">
            <a:extLst>
              <a:ext uri="{FF2B5EF4-FFF2-40B4-BE49-F238E27FC236}">
                <a16:creationId xmlns:a16="http://schemas.microsoft.com/office/drawing/2014/main" id="{CDD208CE-1008-8DF2-F61D-FFE0AA619A29}"/>
              </a:ext>
            </a:extLst>
          </p:cNvPr>
          <p:cNvSpPr/>
          <p:nvPr/>
        </p:nvSpPr>
        <p:spPr>
          <a:xfrm>
            <a:off x="7909515" y="5790913"/>
            <a:ext cx="1438699" cy="524809"/>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buFont typeface="Wingdings" panose="05000000000000000000" pitchFamily="2" charset="2"/>
              <a:buNone/>
            </a:pPr>
            <a:r>
              <a:rPr lang="es-ES_tradnl" sz="900" b="0" dirty="0">
                <a:solidFill>
                  <a:schemeClr val="bg1"/>
                </a:solidFill>
                <a:latin typeface="Montserrat" pitchFamily="2" charset="0"/>
              </a:rPr>
              <a:t>Transparencia y cuenta pública</a:t>
            </a:r>
          </a:p>
        </p:txBody>
      </p:sp>
      <p:cxnSp>
        <p:nvCxnSpPr>
          <p:cNvPr id="100" name="Connector: Elbow 99">
            <a:extLst>
              <a:ext uri="{FF2B5EF4-FFF2-40B4-BE49-F238E27FC236}">
                <a16:creationId xmlns:a16="http://schemas.microsoft.com/office/drawing/2014/main" id="{B7D5DA3F-39F4-7955-ECEB-0F9923E9CA06}"/>
              </a:ext>
            </a:extLst>
          </p:cNvPr>
          <p:cNvCxnSpPr>
            <a:cxnSpLocks/>
            <a:stCxn id="91" idx="3"/>
          </p:cNvCxnSpPr>
          <p:nvPr/>
        </p:nvCxnSpPr>
        <p:spPr>
          <a:xfrm>
            <a:off x="9532788" y="4875901"/>
            <a:ext cx="303857" cy="640979"/>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07" name="Oval 106">
            <a:extLst>
              <a:ext uri="{FF2B5EF4-FFF2-40B4-BE49-F238E27FC236}">
                <a16:creationId xmlns:a16="http://schemas.microsoft.com/office/drawing/2014/main" id="{9C6469EC-358B-F617-B24B-F318ECF2D339}"/>
              </a:ext>
            </a:extLst>
          </p:cNvPr>
          <p:cNvSpPr/>
          <p:nvPr/>
        </p:nvSpPr>
        <p:spPr>
          <a:xfrm>
            <a:off x="10218798" y="4387907"/>
            <a:ext cx="137882" cy="168505"/>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cxnSp>
        <p:nvCxnSpPr>
          <p:cNvPr id="108" name="Connector: Elbow 107">
            <a:extLst>
              <a:ext uri="{FF2B5EF4-FFF2-40B4-BE49-F238E27FC236}">
                <a16:creationId xmlns:a16="http://schemas.microsoft.com/office/drawing/2014/main" id="{73A7148B-B70C-83D2-C40F-C73E99140811}"/>
              </a:ext>
            </a:extLst>
          </p:cNvPr>
          <p:cNvCxnSpPr>
            <a:cxnSpLocks/>
            <a:stCxn id="91" idx="0"/>
            <a:endCxn id="107" idx="6"/>
          </p:cNvCxnSpPr>
          <p:nvPr/>
        </p:nvCxnSpPr>
        <p:spPr>
          <a:xfrm rot="5400000" flipH="1" flipV="1">
            <a:off x="9658820" y="3921020"/>
            <a:ext cx="146719" cy="1249001"/>
          </a:xfrm>
          <a:prstGeom prst="bentConnector4">
            <a:avLst>
              <a:gd name="adj1" fmla="val 21288"/>
              <a:gd name="adj2" fmla="val 118303"/>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1" name="Connector: Elbow 110">
            <a:extLst>
              <a:ext uri="{FF2B5EF4-FFF2-40B4-BE49-F238E27FC236}">
                <a16:creationId xmlns:a16="http://schemas.microsoft.com/office/drawing/2014/main" id="{63D1E8D4-CCE5-4092-0A07-59E8A4A665C8}"/>
              </a:ext>
            </a:extLst>
          </p:cNvPr>
          <p:cNvCxnSpPr>
            <a:cxnSpLocks/>
            <a:stCxn id="91" idx="3"/>
          </p:cNvCxnSpPr>
          <p:nvPr/>
        </p:nvCxnSpPr>
        <p:spPr>
          <a:xfrm>
            <a:off x="9532788" y="4875901"/>
            <a:ext cx="906612" cy="571140"/>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4" name="Connector: Elbow 113">
            <a:extLst>
              <a:ext uri="{FF2B5EF4-FFF2-40B4-BE49-F238E27FC236}">
                <a16:creationId xmlns:a16="http://schemas.microsoft.com/office/drawing/2014/main" id="{FF4CF639-AE00-47CA-9BC8-A6A8F80A4E46}"/>
              </a:ext>
            </a:extLst>
          </p:cNvPr>
          <p:cNvCxnSpPr>
            <a:cxnSpLocks/>
            <a:stCxn id="94" idx="3"/>
            <a:endCxn id="107" idx="2"/>
          </p:cNvCxnSpPr>
          <p:nvPr/>
        </p:nvCxnSpPr>
        <p:spPr>
          <a:xfrm>
            <a:off x="9097345" y="4120429"/>
            <a:ext cx="1121453" cy="351731"/>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52" name="Oval 151">
            <a:extLst>
              <a:ext uri="{FF2B5EF4-FFF2-40B4-BE49-F238E27FC236}">
                <a16:creationId xmlns:a16="http://schemas.microsoft.com/office/drawing/2014/main" id="{06631DAD-6D0B-C3C9-269E-68DFEFC7565E}"/>
              </a:ext>
            </a:extLst>
          </p:cNvPr>
          <p:cNvSpPr/>
          <p:nvPr/>
        </p:nvSpPr>
        <p:spPr>
          <a:xfrm>
            <a:off x="10841552" y="3968426"/>
            <a:ext cx="154134" cy="63508"/>
          </a:xfrm>
          <a:prstGeom prst="ellips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p>
        </p:txBody>
      </p:sp>
      <p:sp>
        <p:nvSpPr>
          <p:cNvPr id="153" name="Rectangle 152">
            <a:extLst>
              <a:ext uri="{FF2B5EF4-FFF2-40B4-BE49-F238E27FC236}">
                <a16:creationId xmlns:a16="http://schemas.microsoft.com/office/drawing/2014/main" id="{292399D3-B070-D8C9-383F-12686C2F07D5}"/>
              </a:ext>
            </a:extLst>
          </p:cNvPr>
          <p:cNvSpPr/>
          <p:nvPr/>
        </p:nvSpPr>
        <p:spPr>
          <a:xfrm>
            <a:off x="10561665" y="2264106"/>
            <a:ext cx="1171141" cy="514044"/>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buFont typeface="Wingdings" panose="05000000000000000000" pitchFamily="2" charset="2"/>
              <a:buNone/>
            </a:pPr>
            <a:r>
              <a:rPr lang="es-ES_tradnl" sz="900" b="0" dirty="0">
                <a:solidFill>
                  <a:schemeClr val="bg1"/>
                </a:solidFill>
                <a:latin typeface="Montserrat" pitchFamily="2" charset="0"/>
              </a:rPr>
              <a:t> PYME y empleo local</a:t>
            </a:r>
          </a:p>
        </p:txBody>
      </p:sp>
      <p:cxnSp>
        <p:nvCxnSpPr>
          <p:cNvPr id="154" name="Connector: Elbow 153">
            <a:extLst>
              <a:ext uri="{FF2B5EF4-FFF2-40B4-BE49-F238E27FC236}">
                <a16:creationId xmlns:a16="http://schemas.microsoft.com/office/drawing/2014/main" id="{FDF32E92-A237-0D00-776D-47782E380AE5}"/>
              </a:ext>
            </a:extLst>
          </p:cNvPr>
          <p:cNvCxnSpPr>
            <a:cxnSpLocks/>
            <a:stCxn id="153" idx="2"/>
            <a:endCxn id="152" idx="6"/>
          </p:cNvCxnSpPr>
          <p:nvPr/>
        </p:nvCxnSpPr>
        <p:spPr>
          <a:xfrm rot="5400000">
            <a:off x="10460446" y="3313390"/>
            <a:ext cx="1222030" cy="151550"/>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57" name="Rectangle 156">
            <a:extLst>
              <a:ext uri="{FF2B5EF4-FFF2-40B4-BE49-F238E27FC236}">
                <a16:creationId xmlns:a16="http://schemas.microsoft.com/office/drawing/2014/main" id="{A52A9395-D22A-B2AC-C46C-AE135AA09948}"/>
              </a:ext>
            </a:extLst>
          </p:cNvPr>
          <p:cNvSpPr/>
          <p:nvPr/>
        </p:nvSpPr>
        <p:spPr>
          <a:xfrm>
            <a:off x="7392942" y="2202244"/>
            <a:ext cx="1004688" cy="498052"/>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dirty="0">
                <a:solidFill>
                  <a:schemeClr val="bg1"/>
                </a:solidFill>
                <a:latin typeface="Montserrat" pitchFamily="2" charset="0"/>
              </a:rPr>
              <a:t>Potenciales de la cadena de valor del cobre</a:t>
            </a:r>
          </a:p>
        </p:txBody>
      </p:sp>
      <p:cxnSp>
        <p:nvCxnSpPr>
          <p:cNvPr id="159" name="Connector: Elbow 158">
            <a:extLst>
              <a:ext uri="{FF2B5EF4-FFF2-40B4-BE49-F238E27FC236}">
                <a16:creationId xmlns:a16="http://schemas.microsoft.com/office/drawing/2014/main" id="{FC4BD815-2E47-A510-0B3E-780DFE84441C}"/>
              </a:ext>
            </a:extLst>
          </p:cNvPr>
          <p:cNvCxnSpPr>
            <a:cxnSpLocks/>
            <a:stCxn id="157" idx="3"/>
          </p:cNvCxnSpPr>
          <p:nvPr/>
        </p:nvCxnSpPr>
        <p:spPr>
          <a:xfrm>
            <a:off x="8397630" y="2451270"/>
            <a:ext cx="1259514" cy="650070"/>
          </a:xfrm>
          <a:prstGeom prst="bentConnector3">
            <a:avLst>
              <a:gd name="adj1" fmla="val 7904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64" name="Rectangle 163">
            <a:extLst>
              <a:ext uri="{FF2B5EF4-FFF2-40B4-BE49-F238E27FC236}">
                <a16:creationId xmlns:a16="http://schemas.microsoft.com/office/drawing/2014/main" id="{0547FCF2-5975-24BB-EE17-5945AA78FA91}"/>
              </a:ext>
            </a:extLst>
          </p:cNvPr>
          <p:cNvSpPr/>
          <p:nvPr/>
        </p:nvSpPr>
        <p:spPr>
          <a:xfrm>
            <a:off x="10711778" y="1208931"/>
            <a:ext cx="1021028" cy="744162"/>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b="1" dirty="0">
                <a:solidFill>
                  <a:schemeClr val="bg1"/>
                </a:solidFill>
                <a:latin typeface="Montserrat" pitchFamily="2" charset="0"/>
              </a:rPr>
              <a:t>Regional </a:t>
            </a:r>
          </a:p>
          <a:p>
            <a:pPr marL="57150" indent="0" algn="ctr">
              <a:buFont typeface="Wingdings" panose="05000000000000000000" pitchFamily="2" charset="2"/>
              <a:buNone/>
            </a:pPr>
            <a:r>
              <a:rPr lang="es-ES_tradnl" sz="900" b="0" dirty="0">
                <a:solidFill>
                  <a:schemeClr val="bg1"/>
                </a:solidFill>
                <a:latin typeface="Montserrat" pitchFamily="2" charset="0"/>
              </a:rPr>
              <a:t>Reciclaje de baterías de iones de litio</a:t>
            </a:r>
          </a:p>
        </p:txBody>
      </p:sp>
    </p:spTree>
    <p:extLst>
      <p:ext uri="{BB962C8B-B14F-4D97-AF65-F5344CB8AC3E}">
        <p14:creationId xmlns:p14="http://schemas.microsoft.com/office/powerpoint/2010/main" val="3766452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C5617-CCE4-A8D3-556F-F22A79FD750C}"/>
            </a:ext>
          </a:extLst>
        </p:cNvPr>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D178EC20-0A4B-C07B-6ACC-61D11725FB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9853484E-160D-B79F-906F-BD873FCC7938}"/>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pic>
        <p:nvPicPr>
          <p:cNvPr id="15" name="Graphic 14" descr="Hill scene outline">
            <a:extLst>
              <a:ext uri="{FF2B5EF4-FFF2-40B4-BE49-F238E27FC236}">
                <a16:creationId xmlns:a16="http://schemas.microsoft.com/office/drawing/2014/main" id="{73E930C4-190F-5DA0-DC35-460610596D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09887" y="2169542"/>
            <a:ext cx="2308702" cy="2308702"/>
          </a:xfrm>
          <a:prstGeom prst="rect">
            <a:avLst/>
          </a:prstGeom>
        </p:spPr>
      </p:pic>
      <p:pic>
        <p:nvPicPr>
          <p:cNvPr id="27" name="Graphic 26" descr="Coins outline">
            <a:extLst>
              <a:ext uri="{FF2B5EF4-FFF2-40B4-BE49-F238E27FC236}">
                <a16:creationId xmlns:a16="http://schemas.microsoft.com/office/drawing/2014/main" id="{B9DF2E07-DE32-A89A-EA32-0A43C779B4C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951469" y="2121790"/>
            <a:ext cx="2340533" cy="2340533"/>
          </a:xfrm>
          <a:prstGeom prst="rect">
            <a:avLst/>
          </a:prstGeom>
        </p:spPr>
      </p:pic>
      <p:pic>
        <p:nvPicPr>
          <p:cNvPr id="26" name="Graphic 25" descr="Greek Temple outline">
            <a:extLst>
              <a:ext uri="{FF2B5EF4-FFF2-40B4-BE49-F238E27FC236}">
                <a16:creationId xmlns:a16="http://schemas.microsoft.com/office/drawing/2014/main" id="{39EFE418-0275-A878-DA12-0527DE451B8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98232" y="2208133"/>
            <a:ext cx="2167848" cy="2167848"/>
          </a:xfrm>
          <a:prstGeom prst="rect">
            <a:avLst/>
          </a:prstGeom>
        </p:spPr>
      </p:pic>
      <p:sp>
        <p:nvSpPr>
          <p:cNvPr id="2" name="Title 1">
            <a:extLst>
              <a:ext uri="{FF2B5EF4-FFF2-40B4-BE49-F238E27FC236}">
                <a16:creationId xmlns:a16="http://schemas.microsoft.com/office/drawing/2014/main" id="{A3BE52C5-5415-B3C2-9E1C-51A2A622DBAA}"/>
              </a:ext>
            </a:extLst>
          </p:cNvPr>
          <p:cNvSpPr>
            <a:spLocks noGrp="1"/>
          </p:cNvSpPr>
          <p:nvPr>
            <p:ph type="title"/>
          </p:nvPr>
        </p:nvSpPr>
        <p:spPr>
          <a:xfrm>
            <a:off x="838199" y="365125"/>
            <a:ext cx="10787743" cy="1009949"/>
          </a:xfrm>
        </p:spPr>
        <p:txBody>
          <a:bodyPr>
            <a:normAutofit/>
          </a:bodyPr>
          <a:lstStyle/>
          <a:p>
            <a:r>
              <a:rPr lang="es-ES_tradnl" b="1" dirty="0" err="1">
                <a:solidFill>
                  <a:srgbClr val="004D72"/>
                </a:solidFill>
                <a:latin typeface="Montserrat"/>
              </a:rPr>
              <a:t>¿Cómo lograr </a:t>
            </a:r>
            <a:r>
              <a:rPr lang="en-US" sz="4400" b="1" i="1" dirty="0">
                <a:solidFill>
                  <a:srgbClr val="0BA2DC"/>
                </a:solidFill>
                <a:effectLst>
                  <a:outerShdw blurRad="38100" dist="38100" dir="2700000" algn="tl">
                    <a:srgbClr val="000000">
                      <a:alpha val="43137"/>
                    </a:srgbClr>
                  </a:outerShdw>
                </a:effectLst>
                <a:latin typeface="Montserrat" pitchFamily="2" charset="0"/>
              </a:rPr>
              <a:t>+ </a:t>
            </a:r>
            <a:r>
              <a:rPr lang="es-ES_tradnl" b="1" dirty="0" err="1">
                <a:solidFill>
                  <a:srgbClr val="004D72"/>
                </a:solidFill>
                <a:latin typeface="Montserrat"/>
              </a:rPr>
              <a:t>escala </a:t>
            </a:r>
            <a:r>
              <a:rPr lang="es-ES_tradnl" b="1" dirty="0">
                <a:solidFill>
                  <a:srgbClr val="004D72"/>
                </a:solidFill>
                <a:latin typeface="Montserrat"/>
              </a:rPr>
              <a:t>e </a:t>
            </a:r>
            <a:r>
              <a:rPr lang="es-ES_tradnl" b="1" dirty="0" err="1">
                <a:solidFill>
                  <a:srgbClr val="004D72"/>
                </a:solidFill>
                <a:latin typeface="Montserrat"/>
              </a:rPr>
              <a:t>impacto</a:t>
            </a:r>
            <a:r>
              <a:rPr lang="es-ES_tradnl" b="1" dirty="0">
                <a:solidFill>
                  <a:srgbClr val="004D72"/>
                </a:solidFill>
                <a:latin typeface="Montserrat"/>
              </a:rPr>
              <a:t>?</a:t>
            </a:r>
            <a:endParaRPr lang="es-419" dirty="0">
              <a:solidFill>
                <a:schemeClr val="accent1">
                  <a:lumMod val="75000"/>
                </a:schemeClr>
              </a:solidFill>
              <a:latin typeface="Calibri Light" panose="020F0302020204030204"/>
              <a:ea typeface="Calibri Light" panose="020F0302020204030204"/>
              <a:cs typeface="Calibri Light" panose="020F0302020204030204"/>
            </a:endParaRPr>
          </a:p>
        </p:txBody>
      </p:sp>
      <p:sp>
        <p:nvSpPr>
          <p:cNvPr id="5" name="Title 5">
            <a:extLst>
              <a:ext uri="{FF2B5EF4-FFF2-40B4-BE49-F238E27FC236}">
                <a16:creationId xmlns:a16="http://schemas.microsoft.com/office/drawing/2014/main" id="{F57B92A5-CF47-2874-69D1-840AD5BC2B9D}"/>
              </a:ext>
            </a:extLst>
          </p:cNvPr>
          <p:cNvSpPr txBox="1">
            <a:spLocks/>
          </p:cNvSpPr>
          <p:nvPr/>
        </p:nvSpPr>
        <p:spPr>
          <a:xfrm>
            <a:off x="765776" y="431102"/>
            <a:ext cx="10515600" cy="7778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419">
              <a:solidFill>
                <a:srgbClr val="004D72"/>
              </a:solidFill>
            </a:endParaRPr>
          </a:p>
        </p:txBody>
      </p:sp>
      <p:pic>
        <p:nvPicPr>
          <p:cNvPr id="6" name="Picture 2" descr="https://spexternal.iadb.org/sites/identity/en/Documents/Logo%20IDB/English/Color/Low%20resolution/IDB_without%20descriptor_eng_LR_72dpi_color.png">
            <a:extLst>
              <a:ext uri="{FF2B5EF4-FFF2-40B4-BE49-F238E27FC236}">
                <a16:creationId xmlns:a16="http://schemas.microsoft.com/office/drawing/2014/main" id="{E1118B50-112D-C54F-AB4F-78FF3222FB99}"/>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sp>
        <p:nvSpPr>
          <p:cNvPr id="9" name="Arrow: Chevron 8">
            <a:extLst>
              <a:ext uri="{FF2B5EF4-FFF2-40B4-BE49-F238E27FC236}">
                <a16:creationId xmlns:a16="http://schemas.microsoft.com/office/drawing/2014/main" id="{F497DC26-B68E-6A1A-AA61-075760F9EF39}"/>
              </a:ext>
            </a:extLst>
          </p:cNvPr>
          <p:cNvSpPr/>
          <p:nvPr/>
        </p:nvSpPr>
        <p:spPr>
          <a:xfrm>
            <a:off x="4010016" y="2778118"/>
            <a:ext cx="484632" cy="1036333"/>
          </a:xfrm>
          <a:prstGeom prst="chevron">
            <a:avLst/>
          </a:prstGeom>
          <a:solidFill>
            <a:srgbClr val="FFC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19" name="Rectangle 18">
            <a:extLst>
              <a:ext uri="{FF2B5EF4-FFF2-40B4-BE49-F238E27FC236}">
                <a16:creationId xmlns:a16="http://schemas.microsoft.com/office/drawing/2014/main" id="{0B5F9B08-3A65-8B62-C9D7-1D25A5E6D434}"/>
              </a:ext>
            </a:extLst>
          </p:cNvPr>
          <p:cNvSpPr/>
          <p:nvPr/>
        </p:nvSpPr>
        <p:spPr>
          <a:xfrm>
            <a:off x="1032156" y="2142214"/>
            <a:ext cx="2901512" cy="2471952"/>
          </a:xfrm>
          <a:prstGeom prst="rect">
            <a:avLst/>
          </a:prstGeom>
          <a:solidFill>
            <a:schemeClr val="accent1">
              <a:lumMod val="20000"/>
              <a:lumOff val="80000"/>
              <a:alpha val="90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53975" lvl="0"/>
            <a:endParaRPr lang="es-AR" sz="800" b="1" dirty="0">
              <a:solidFill>
                <a:schemeClr val="tx1"/>
              </a:solidFill>
              <a:latin typeface="Montserrat" pitchFamily="2" charset="0"/>
            </a:endParaRPr>
          </a:p>
          <a:p>
            <a:pPr marL="53975" lvl="0"/>
            <a:r>
              <a:rPr lang="es-AR" dirty="0">
                <a:solidFill>
                  <a:schemeClr val="tx1"/>
                </a:solidFill>
                <a:latin typeface="Montserrat" pitchFamily="2" charset="0"/>
              </a:rPr>
              <a:t>Sector </a:t>
            </a:r>
            <a:r>
              <a:rPr lang="es-AR" b="1" dirty="0">
                <a:solidFill>
                  <a:schemeClr val="tx1"/>
                </a:solidFill>
                <a:latin typeface="Montserrat" pitchFamily="2" charset="0"/>
              </a:rPr>
              <a:t>público </a:t>
            </a:r>
          </a:p>
          <a:p>
            <a:pPr marL="53975" lvl="0"/>
            <a:endParaRPr lang="es-AR" sz="1600" b="0" dirty="0">
              <a:solidFill>
                <a:schemeClr val="tx1"/>
              </a:solidFill>
              <a:latin typeface="Montserrat" pitchFamily="2" charset="0"/>
            </a:endParaRPr>
          </a:p>
          <a:p>
            <a:pPr marL="53975" lvl="0"/>
            <a:r>
              <a:rPr lang="es-AR" sz="1600" b="0" dirty="0" err="1">
                <a:solidFill>
                  <a:schemeClr val="tx1"/>
                </a:solidFill>
                <a:latin typeface="Montserrat" pitchFamily="2" charset="0"/>
              </a:rPr>
              <a:t>Aportar </a:t>
            </a:r>
            <a:r>
              <a:rPr lang="es-AR" sz="1600" b="1" dirty="0" err="1">
                <a:solidFill>
                  <a:schemeClr val="tx1"/>
                </a:solidFill>
                <a:latin typeface="Montserrat" pitchFamily="2" charset="0"/>
              </a:rPr>
              <a:t>conocimientos técnicos </a:t>
            </a:r>
            <a:r>
              <a:rPr lang="es-AR" sz="1600" dirty="0" err="1">
                <a:solidFill>
                  <a:schemeClr val="tx1"/>
                </a:solidFill>
                <a:latin typeface="Montserrat" pitchFamily="2" charset="0"/>
              </a:rPr>
              <a:t>para abordar cuestiones complejas</a:t>
            </a:r>
            <a:endParaRPr lang="es-AR" sz="1600" dirty="0">
              <a:solidFill>
                <a:schemeClr val="tx1"/>
              </a:solidFill>
              <a:latin typeface="Montserrat" pitchFamily="2" charset="0"/>
            </a:endParaRPr>
          </a:p>
          <a:p>
            <a:pPr marL="53975" lvl="0"/>
            <a:endParaRPr lang="es-AR" sz="1600" dirty="0">
              <a:solidFill>
                <a:schemeClr val="tx1"/>
              </a:solidFill>
              <a:latin typeface="Montserrat" pitchFamily="2" charset="0"/>
            </a:endParaRPr>
          </a:p>
          <a:p>
            <a:pPr marL="53975" lvl="0"/>
            <a:r>
              <a:rPr lang="es-AR" sz="1600" b="0" dirty="0">
                <a:solidFill>
                  <a:schemeClr val="tx1"/>
                </a:solidFill>
                <a:latin typeface="Montserrat" pitchFamily="2" charset="0"/>
              </a:rPr>
              <a:t>Finanzas </a:t>
            </a:r>
            <a:r>
              <a:rPr lang="es-AR" sz="1600" b="1" dirty="0">
                <a:solidFill>
                  <a:schemeClr val="tx1"/>
                </a:solidFill>
                <a:latin typeface="Montserrat" pitchFamily="2" charset="0"/>
              </a:rPr>
              <a:t>gobernanza del sector minero</a:t>
            </a:r>
          </a:p>
          <a:p>
            <a:pPr marL="53975" lvl="0"/>
            <a:endParaRPr lang="es-AR" sz="1600" dirty="0">
              <a:solidFill>
                <a:schemeClr val="tx1"/>
              </a:solidFill>
              <a:latin typeface="Montserrat" pitchFamily="2" charset="0"/>
            </a:endParaRPr>
          </a:p>
        </p:txBody>
      </p:sp>
      <p:sp>
        <p:nvSpPr>
          <p:cNvPr id="20" name="Rectangle 19">
            <a:extLst>
              <a:ext uri="{FF2B5EF4-FFF2-40B4-BE49-F238E27FC236}">
                <a16:creationId xmlns:a16="http://schemas.microsoft.com/office/drawing/2014/main" id="{9A7DEA86-5145-72CF-70F8-8D3BE3C36DFB}"/>
              </a:ext>
            </a:extLst>
          </p:cNvPr>
          <p:cNvSpPr/>
          <p:nvPr/>
        </p:nvSpPr>
        <p:spPr>
          <a:xfrm>
            <a:off x="4572211" y="2138351"/>
            <a:ext cx="2901512" cy="2475815"/>
          </a:xfrm>
          <a:prstGeom prst="rect">
            <a:avLst/>
          </a:prstGeom>
          <a:solidFill>
            <a:schemeClr val="accent1">
              <a:lumMod val="60000"/>
              <a:lumOff val="40000"/>
              <a:alpha val="90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53975" lvl="0"/>
            <a:endParaRPr lang="es-AR" sz="900" b="1" dirty="0">
              <a:solidFill>
                <a:schemeClr val="tx1"/>
              </a:solidFill>
              <a:latin typeface="Montserrat" pitchFamily="2" charset="0"/>
            </a:endParaRPr>
          </a:p>
          <a:p>
            <a:pPr marL="53975" lvl="0"/>
            <a:r>
              <a:rPr lang="es-AR" sz="1800" b="1" dirty="0">
                <a:solidFill>
                  <a:schemeClr val="bg1"/>
                </a:solidFill>
                <a:latin typeface="Montserrat" pitchFamily="2" charset="0"/>
              </a:rPr>
              <a:t>Sector privado</a:t>
            </a:r>
          </a:p>
          <a:p>
            <a:pPr marL="53975" lvl="0"/>
            <a:endParaRPr lang="es-AR" sz="1800" b="0" dirty="0">
              <a:solidFill>
                <a:schemeClr val="tx1"/>
              </a:solidFill>
              <a:latin typeface="Montserrat" pitchFamily="2" charset="0"/>
            </a:endParaRPr>
          </a:p>
          <a:p>
            <a:pPr marL="53975" lvl="0"/>
            <a:r>
              <a:rPr lang="es-AR" sz="1600" b="0" dirty="0">
                <a:solidFill>
                  <a:schemeClr val="bg1"/>
                </a:solidFill>
                <a:latin typeface="Montserrat" pitchFamily="2" charset="0"/>
              </a:rPr>
              <a:t>Financiar </a:t>
            </a:r>
            <a:r>
              <a:rPr lang="es-AR" sz="1600" b="1" dirty="0">
                <a:solidFill>
                  <a:schemeClr val="bg1"/>
                </a:solidFill>
                <a:latin typeface="Montserrat" pitchFamily="2" charset="0"/>
              </a:rPr>
              <a:t>proyectos mineros </a:t>
            </a:r>
            <a:r>
              <a:rPr lang="es-AR" sz="1600" b="0" dirty="0">
                <a:solidFill>
                  <a:schemeClr val="bg1"/>
                </a:solidFill>
                <a:latin typeface="Montserrat" pitchFamily="2" charset="0"/>
              </a:rPr>
              <a:t>transformadores e </a:t>
            </a:r>
            <a:r>
              <a:rPr lang="en-US" sz="1600" b="1" dirty="0" err="1">
                <a:solidFill>
                  <a:schemeClr val="bg1"/>
                </a:solidFill>
                <a:latin typeface="Montserrat" pitchFamily="2" charset="0"/>
              </a:rPr>
              <a:t>infraestructuras</a:t>
            </a:r>
            <a:r>
              <a:rPr lang="en-US" sz="1600" b="1" dirty="0">
                <a:solidFill>
                  <a:schemeClr val="bg1"/>
                </a:solidFill>
                <a:latin typeface="Montserrat" pitchFamily="2" charset="0"/>
              </a:rPr>
              <a:t> </a:t>
            </a:r>
            <a:r>
              <a:rPr lang="es-AR" sz="1600" dirty="0">
                <a:solidFill>
                  <a:schemeClr val="bg1"/>
                </a:solidFill>
                <a:latin typeface="Montserrat" pitchFamily="2" charset="0"/>
              </a:rPr>
              <a:t>asociadas</a:t>
            </a:r>
            <a:endParaRPr lang="en-US" sz="1600" b="1" dirty="0">
              <a:solidFill>
                <a:schemeClr val="bg1"/>
              </a:solidFill>
              <a:latin typeface="Montserrat" pitchFamily="2" charset="0"/>
            </a:endParaRPr>
          </a:p>
          <a:p>
            <a:pPr marL="53975" lvl="0"/>
            <a:endParaRPr lang="en-US" sz="1600" dirty="0">
              <a:solidFill>
                <a:schemeClr val="bg1"/>
              </a:solidFill>
              <a:latin typeface="Montserrat" pitchFamily="2" charset="0"/>
            </a:endParaRPr>
          </a:p>
          <a:p>
            <a:pPr marL="53975" lvl="0"/>
            <a:r>
              <a:rPr lang="en-US" sz="1600" dirty="0" err="1">
                <a:solidFill>
                  <a:schemeClr val="bg1"/>
                </a:solidFill>
                <a:latin typeface="Montserrat" pitchFamily="2" charset="0"/>
              </a:rPr>
              <a:t>Garantías</a:t>
            </a:r>
            <a:r>
              <a:rPr lang="en-US" sz="1600" dirty="0">
                <a:solidFill>
                  <a:schemeClr val="bg1"/>
                </a:solidFill>
                <a:latin typeface="Montserrat" pitchFamily="2" charset="0"/>
              </a:rPr>
              <a:t> de </a:t>
            </a:r>
            <a:r>
              <a:rPr lang="en-US" sz="1600" dirty="0" err="1">
                <a:solidFill>
                  <a:schemeClr val="bg1"/>
                </a:solidFill>
                <a:latin typeface="Montserrat" pitchFamily="2" charset="0"/>
              </a:rPr>
              <a:t>cumplimiento</a:t>
            </a:r>
            <a:r>
              <a:rPr lang="en-US" sz="1600" dirty="0">
                <a:solidFill>
                  <a:schemeClr val="bg1"/>
                </a:solidFill>
                <a:latin typeface="Montserrat" pitchFamily="2" charset="0"/>
              </a:rPr>
              <a:t> </a:t>
            </a:r>
            <a:r>
              <a:rPr lang="en-US" sz="1600" b="1" dirty="0">
                <a:solidFill>
                  <a:schemeClr val="bg1"/>
                </a:solidFill>
                <a:latin typeface="Montserrat" pitchFamily="2" charset="0"/>
              </a:rPr>
              <a:t>ESG</a:t>
            </a:r>
            <a:endParaRPr lang="en-US" sz="1600" dirty="0">
              <a:solidFill>
                <a:schemeClr val="bg1"/>
              </a:solidFill>
              <a:latin typeface="Montserrat" pitchFamily="2" charset="0"/>
            </a:endParaRPr>
          </a:p>
          <a:p>
            <a:pPr marL="53975" lvl="0"/>
            <a:endParaRPr lang="en-US" sz="1600" b="0" dirty="0">
              <a:solidFill>
                <a:schemeClr val="tx1"/>
              </a:solidFill>
              <a:latin typeface="Montserrat" pitchFamily="2" charset="0"/>
            </a:endParaRPr>
          </a:p>
          <a:p>
            <a:pPr marL="53975" lvl="0"/>
            <a:endParaRPr lang="en-US" sz="1600" b="0" dirty="0">
              <a:solidFill>
                <a:schemeClr val="tx1"/>
              </a:solidFill>
              <a:latin typeface="Montserrat" pitchFamily="2" charset="0"/>
            </a:endParaRPr>
          </a:p>
        </p:txBody>
      </p:sp>
      <p:sp>
        <p:nvSpPr>
          <p:cNvPr id="21" name="Rectangle 20">
            <a:extLst>
              <a:ext uri="{FF2B5EF4-FFF2-40B4-BE49-F238E27FC236}">
                <a16:creationId xmlns:a16="http://schemas.microsoft.com/office/drawing/2014/main" id="{96180611-0F12-D2AF-A1CE-FC4D421E4397}"/>
              </a:ext>
            </a:extLst>
          </p:cNvPr>
          <p:cNvSpPr/>
          <p:nvPr/>
        </p:nvSpPr>
        <p:spPr>
          <a:xfrm>
            <a:off x="8113482" y="2135861"/>
            <a:ext cx="3512460" cy="2475815"/>
          </a:xfrm>
          <a:prstGeom prst="rect">
            <a:avLst/>
          </a:prstGeom>
          <a:solidFill>
            <a:schemeClr val="accent1">
              <a:lumMod val="50000"/>
              <a:alpha val="90000"/>
            </a:schemeClr>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53975" lvl="0"/>
            <a:endParaRPr lang="es-AR" sz="900" b="1" dirty="0">
              <a:latin typeface="Montserrat" pitchFamily="2" charset="0"/>
            </a:endParaRPr>
          </a:p>
          <a:p>
            <a:pPr marL="53975" lvl="0"/>
            <a:r>
              <a:rPr lang="es-AR" sz="1800" b="1" dirty="0">
                <a:latin typeface="Montserrat" pitchFamily="2" charset="0"/>
              </a:rPr>
              <a:t>Impacto</a:t>
            </a:r>
          </a:p>
          <a:p>
            <a:pPr marL="53975" lvl="0"/>
            <a:endParaRPr lang="es-AR" sz="1800" b="1" dirty="0">
              <a:latin typeface="Montserrat" pitchFamily="2" charset="0"/>
            </a:endParaRPr>
          </a:p>
          <a:p>
            <a:pPr marL="53975" lvl="0"/>
            <a:r>
              <a:rPr lang="es-AR" sz="1600" b="0" dirty="0">
                <a:latin typeface="Montserrat" pitchFamily="2" charset="0"/>
              </a:rPr>
              <a:t>Lucha contra </a:t>
            </a:r>
            <a:r>
              <a:rPr lang="es-AR" sz="1600" b="1" dirty="0">
                <a:latin typeface="Montserrat" pitchFamily="2" charset="0"/>
              </a:rPr>
              <a:t>la pobreza </a:t>
            </a:r>
            <a:r>
              <a:rPr lang="es-AR" sz="1600" b="0" dirty="0">
                <a:latin typeface="Montserrat" pitchFamily="2" charset="0"/>
              </a:rPr>
              <a:t>y </a:t>
            </a:r>
            <a:r>
              <a:rPr lang="es-AR" sz="1600" b="1" dirty="0">
                <a:latin typeface="Montserrat" pitchFamily="2" charset="0"/>
              </a:rPr>
              <a:t>la desigualdad</a:t>
            </a:r>
          </a:p>
          <a:p>
            <a:pPr marL="53975" lvl="0"/>
            <a:endParaRPr lang="es-AR" sz="1600" b="0" dirty="0">
              <a:latin typeface="Montserrat" pitchFamily="2" charset="0"/>
            </a:endParaRPr>
          </a:p>
          <a:p>
            <a:pPr marL="53975" lvl="0"/>
            <a:r>
              <a:rPr lang="es-AR" sz="1600" b="0" dirty="0">
                <a:latin typeface="Montserrat" pitchFamily="2" charset="0"/>
              </a:rPr>
              <a:t>Abordar el </a:t>
            </a:r>
            <a:r>
              <a:rPr lang="es-AR" sz="1600" b="1" dirty="0">
                <a:latin typeface="Montserrat" pitchFamily="2" charset="0"/>
              </a:rPr>
              <a:t>cambio climático</a:t>
            </a:r>
          </a:p>
          <a:p>
            <a:pPr marL="53975" lvl="0"/>
            <a:endParaRPr lang="es-AR" sz="1600" b="0" dirty="0">
              <a:latin typeface="Montserrat" pitchFamily="2" charset="0"/>
            </a:endParaRPr>
          </a:p>
          <a:p>
            <a:pPr marL="53975" lvl="0"/>
            <a:r>
              <a:rPr lang="es-AR" sz="1600" b="0" dirty="0">
                <a:latin typeface="Montserrat" pitchFamily="2" charset="0"/>
              </a:rPr>
              <a:t>Fomentar el </a:t>
            </a:r>
            <a:r>
              <a:rPr lang="es-AR" sz="1600" b="1" dirty="0">
                <a:latin typeface="Montserrat" pitchFamily="2" charset="0"/>
              </a:rPr>
              <a:t>crecimiento </a:t>
            </a:r>
            <a:r>
              <a:rPr lang="es-AR" sz="1600" b="0" dirty="0">
                <a:latin typeface="Montserrat" pitchFamily="2" charset="0"/>
              </a:rPr>
              <a:t>sostenible</a:t>
            </a:r>
            <a:endParaRPr lang="en-US" sz="1600" b="1" dirty="0">
              <a:latin typeface="Montserrat" pitchFamily="2" charset="0"/>
            </a:endParaRPr>
          </a:p>
        </p:txBody>
      </p:sp>
      <p:sp>
        <p:nvSpPr>
          <p:cNvPr id="23" name="Arrow: Chevron 22">
            <a:extLst>
              <a:ext uri="{FF2B5EF4-FFF2-40B4-BE49-F238E27FC236}">
                <a16:creationId xmlns:a16="http://schemas.microsoft.com/office/drawing/2014/main" id="{19727007-2936-83DE-AF60-61E51763BB14}"/>
              </a:ext>
            </a:extLst>
          </p:cNvPr>
          <p:cNvSpPr/>
          <p:nvPr/>
        </p:nvSpPr>
        <p:spPr>
          <a:xfrm>
            <a:off x="7558403" y="2773891"/>
            <a:ext cx="484632" cy="1036333"/>
          </a:xfrm>
          <a:prstGeom prst="chevron">
            <a:avLst/>
          </a:prstGeom>
          <a:solidFill>
            <a:srgbClr val="FFC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sp>
        <p:nvSpPr>
          <p:cNvPr id="29" name="Arrow: Chevron 28">
            <a:extLst>
              <a:ext uri="{FF2B5EF4-FFF2-40B4-BE49-F238E27FC236}">
                <a16:creationId xmlns:a16="http://schemas.microsoft.com/office/drawing/2014/main" id="{F8DC8EE6-4820-1065-1CC9-D484481B3FE0}"/>
              </a:ext>
            </a:extLst>
          </p:cNvPr>
          <p:cNvSpPr/>
          <p:nvPr/>
        </p:nvSpPr>
        <p:spPr>
          <a:xfrm>
            <a:off x="1032156" y="4780310"/>
            <a:ext cx="10593786" cy="678873"/>
          </a:xfrm>
          <a:prstGeom prst="chevron">
            <a:avLst>
              <a:gd name="adj" fmla="val 27451"/>
            </a:avLst>
          </a:prstGeom>
          <a:solidFill>
            <a:srgbClr val="FFC000"/>
          </a:solidFill>
          <a:ln>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20000"/>
              </a:lnSpc>
            </a:pPr>
            <a:r>
              <a:rPr lang="en-US" sz="1800">
                <a:solidFill>
                  <a:schemeClr val="tx1"/>
                </a:solidFill>
                <a:latin typeface="Montserrat"/>
                <a:ea typeface="Calibri"/>
              </a:rPr>
              <a:t>Movilizar </a:t>
            </a:r>
            <a:r>
              <a:rPr lang="en-US" sz="1800" b="1">
                <a:solidFill>
                  <a:schemeClr val="tx1"/>
                </a:solidFill>
                <a:latin typeface="Montserrat"/>
                <a:ea typeface="Calibri"/>
              </a:rPr>
              <a:t>recursos </a:t>
            </a:r>
            <a:r>
              <a:rPr lang="en-US" sz="1800">
                <a:solidFill>
                  <a:schemeClr val="tx1"/>
                </a:solidFill>
                <a:latin typeface="Montserrat"/>
                <a:ea typeface="Calibri"/>
              </a:rPr>
              <a:t>para </a:t>
            </a:r>
            <a:r>
              <a:rPr lang="en-US">
                <a:solidFill>
                  <a:schemeClr val="tx1"/>
                </a:solidFill>
                <a:latin typeface="Montserrat"/>
                <a:ea typeface="Calibri"/>
              </a:rPr>
              <a:t>fomentar las sinergias </a:t>
            </a:r>
            <a:r>
              <a:rPr lang="en-US" b="1">
                <a:solidFill>
                  <a:schemeClr val="tx1"/>
                </a:solidFill>
                <a:latin typeface="Montserrat"/>
                <a:ea typeface="Calibri"/>
              </a:rPr>
              <a:t>público-privadas</a:t>
            </a:r>
          </a:p>
        </p:txBody>
      </p:sp>
    </p:spTree>
    <p:extLst>
      <p:ext uri="{BB962C8B-B14F-4D97-AF65-F5344CB8AC3E}">
        <p14:creationId xmlns:p14="http://schemas.microsoft.com/office/powerpoint/2010/main" val="3338684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C5617-CCE4-A8D3-556F-F22A79FD750C}"/>
            </a:ext>
          </a:extLst>
        </p:cNvPr>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D178EC20-0A4B-C07B-6ACC-61D11725FB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9853484E-160D-B79F-906F-BD873FCC7938}"/>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dirty="0">
              <a:solidFill>
                <a:schemeClr val="bg1"/>
              </a:solidFill>
            </a:endParaRPr>
          </a:p>
        </p:txBody>
      </p:sp>
      <p:sp>
        <p:nvSpPr>
          <p:cNvPr id="23" name="Title 1">
            <a:extLst>
              <a:ext uri="{FF2B5EF4-FFF2-40B4-BE49-F238E27FC236}">
                <a16:creationId xmlns:a16="http://schemas.microsoft.com/office/drawing/2014/main" id="{12EB2821-E2F7-53EF-09B1-71228266F616}"/>
              </a:ext>
            </a:extLst>
          </p:cNvPr>
          <p:cNvSpPr txBox="1">
            <a:spLocks/>
          </p:cNvSpPr>
          <p:nvPr/>
        </p:nvSpPr>
        <p:spPr>
          <a:xfrm>
            <a:off x="4513209" y="194890"/>
            <a:ext cx="7384648" cy="1804268"/>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endParaRPr lang="es-ES_tradnl" b="1">
              <a:solidFill>
                <a:schemeClr val="bg1"/>
              </a:solidFill>
              <a:effectLst>
                <a:outerShdw blurRad="38100" dist="38100" dir="2700000" algn="tl">
                  <a:srgbClr val="000000">
                    <a:alpha val="43137"/>
                  </a:srgbClr>
                </a:outerShdw>
              </a:effectLst>
              <a:latin typeface="Montserrat" pitchFamily="2" charset="0"/>
            </a:endParaRPr>
          </a:p>
        </p:txBody>
      </p:sp>
      <p:sp>
        <p:nvSpPr>
          <p:cNvPr id="2" name="Title 1">
            <a:extLst>
              <a:ext uri="{FF2B5EF4-FFF2-40B4-BE49-F238E27FC236}">
                <a16:creationId xmlns:a16="http://schemas.microsoft.com/office/drawing/2014/main" id="{A3BE52C5-5415-B3C2-9E1C-51A2A622DBAA}"/>
              </a:ext>
            </a:extLst>
          </p:cNvPr>
          <p:cNvSpPr>
            <a:spLocks noGrp="1"/>
          </p:cNvSpPr>
          <p:nvPr>
            <p:ph type="title"/>
          </p:nvPr>
        </p:nvSpPr>
        <p:spPr/>
        <p:txBody>
          <a:bodyPr/>
          <a:lstStyle/>
          <a:p>
            <a:r>
              <a:rPr lang="es-ES_tradnl" b="1" dirty="0" err="1">
                <a:solidFill>
                  <a:srgbClr val="004D72"/>
                </a:solidFill>
                <a:latin typeface="Montserrat"/>
              </a:rPr>
              <a:t>¿En qué nos centramos</a:t>
            </a:r>
            <a:r>
              <a:rPr lang="es-ES_tradnl" b="1" dirty="0">
                <a:solidFill>
                  <a:srgbClr val="004D72"/>
                </a:solidFill>
                <a:latin typeface="Montserrat"/>
              </a:rPr>
              <a:t>?</a:t>
            </a:r>
            <a:br>
              <a:rPr lang="es-ES_tradnl" b="1" dirty="0">
                <a:latin typeface="Montserrat" pitchFamily="2" charset="0"/>
              </a:rPr>
            </a:br>
            <a:r>
              <a:rPr lang="en-US" sz="3200" dirty="0">
                <a:solidFill>
                  <a:srgbClr val="004D72"/>
                </a:solidFill>
                <a:latin typeface="Montserrat"/>
              </a:rPr>
              <a:t>Un sector complejo. Mejor con nosotros. </a:t>
            </a:r>
            <a:r>
              <a:rPr lang="en-US" sz="3200" b="1" dirty="0">
                <a:solidFill>
                  <a:srgbClr val="004D72"/>
                </a:solidFill>
                <a:latin typeface="Montserrat"/>
              </a:rPr>
              <a:t> </a:t>
            </a:r>
            <a:endParaRPr lang="es-419" dirty="0">
              <a:solidFill>
                <a:srgbClr val="004D72"/>
              </a:solidFill>
            </a:endParaRPr>
          </a:p>
        </p:txBody>
      </p:sp>
      <p:sp>
        <p:nvSpPr>
          <p:cNvPr id="5" name="Title 5">
            <a:extLst>
              <a:ext uri="{FF2B5EF4-FFF2-40B4-BE49-F238E27FC236}">
                <a16:creationId xmlns:a16="http://schemas.microsoft.com/office/drawing/2014/main" id="{F57B92A5-CF47-2874-69D1-840AD5BC2B9D}"/>
              </a:ext>
            </a:extLst>
          </p:cNvPr>
          <p:cNvSpPr txBox="1">
            <a:spLocks/>
          </p:cNvSpPr>
          <p:nvPr/>
        </p:nvSpPr>
        <p:spPr>
          <a:xfrm>
            <a:off x="765776" y="431102"/>
            <a:ext cx="10515600" cy="7778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419">
              <a:solidFill>
                <a:srgbClr val="004D72"/>
              </a:solidFill>
            </a:endParaRPr>
          </a:p>
        </p:txBody>
      </p:sp>
      <p:pic>
        <p:nvPicPr>
          <p:cNvPr id="6" name="Picture 2" descr="https://spexternal.iadb.org/sites/identity/en/Documents/Logo%20IDB/English/Color/Low%20resolution/IDB_without%20descriptor_eng_LR_72dpi_color.png">
            <a:extLst>
              <a:ext uri="{FF2B5EF4-FFF2-40B4-BE49-F238E27FC236}">
                <a16:creationId xmlns:a16="http://schemas.microsoft.com/office/drawing/2014/main" id="{E1118B50-112D-C54F-AB4F-78FF3222FB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a:extLst>
              <a:ext uri="{FF2B5EF4-FFF2-40B4-BE49-F238E27FC236}">
                <a16:creationId xmlns:a16="http://schemas.microsoft.com/office/drawing/2014/main" id="{E44D1C63-2D12-8AC3-1741-644F40A58CB7}"/>
              </a:ext>
            </a:extLst>
          </p:cNvPr>
          <p:cNvGraphicFramePr>
            <a:graphicFrameLocks noGrp="1"/>
          </p:cNvGraphicFramePr>
          <p:nvPr>
            <p:extLst>
              <p:ext uri="{D42A27DB-BD31-4B8C-83A1-F6EECF244321}">
                <p14:modId xmlns:p14="http://schemas.microsoft.com/office/powerpoint/2010/main" val="2427353150"/>
              </p:ext>
            </p:extLst>
          </p:nvPr>
        </p:nvGraphicFramePr>
        <p:xfrm>
          <a:off x="899321" y="2364283"/>
          <a:ext cx="10248510" cy="2778760"/>
        </p:xfrm>
        <a:graphic>
          <a:graphicData uri="http://schemas.openxmlformats.org/drawingml/2006/table">
            <a:tbl>
              <a:tblPr firstRow="1" bandRow="1">
                <a:tableStyleId>{5C22544A-7EE6-4342-B048-85BDC9FD1C3A}</a:tableStyleId>
              </a:tblPr>
              <a:tblGrid>
                <a:gridCol w="5124255">
                  <a:extLst>
                    <a:ext uri="{9D8B030D-6E8A-4147-A177-3AD203B41FA5}">
                      <a16:colId xmlns:a16="http://schemas.microsoft.com/office/drawing/2014/main" val="2982460061"/>
                    </a:ext>
                  </a:extLst>
                </a:gridCol>
                <a:gridCol w="5124255">
                  <a:extLst>
                    <a:ext uri="{9D8B030D-6E8A-4147-A177-3AD203B41FA5}">
                      <a16:colId xmlns:a16="http://schemas.microsoft.com/office/drawing/2014/main" val="269553828"/>
                    </a:ext>
                  </a:extLst>
                </a:gridCol>
              </a:tblGrid>
              <a:tr h="370840">
                <a:tc>
                  <a:txBody>
                    <a:bodyPr/>
                    <a:lstStyle/>
                    <a:p>
                      <a:pPr algn="ctr">
                        <a:lnSpc>
                          <a:spcPct val="100000"/>
                        </a:lnSpc>
                      </a:pPr>
                      <a:r>
                        <a:rPr lang="en-US" sz="1400" b="1">
                          <a:latin typeface="Montserrat" pitchFamily="2" charset="0"/>
                        </a:rPr>
                        <a:t>Gobernanza y marcos </a:t>
                      </a:r>
                      <a:r>
                        <a:rPr lang="en-US" sz="1400">
                          <a:latin typeface="Montserrat" pitchFamily="2" charset="0"/>
                        </a:rPr>
                        <a:t>institucionales </a:t>
                      </a:r>
                    </a:p>
                    <a:p>
                      <a:pPr algn="ctr">
                        <a:lnSpc>
                          <a:spcPct val="100000"/>
                        </a:lnSpc>
                      </a:pPr>
                      <a:r>
                        <a:rPr lang="en-US" sz="1400">
                          <a:latin typeface="Montserrat" pitchFamily="2" charset="0"/>
                        </a:rPr>
                        <a:t>por una inversión responsable</a:t>
                      </a:r>
                      <a:endParaRPr lang="en-US" sz="14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4D7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latin typeface="Montserrat" pitchFamily="2" charset="0"/>
                        </a:rPr>
                        <a:t>Desarrollo </a:t>
                      </a:r>
                      <a:r>
                        <a:rPr lang="en-US" sz="1400" dirty="0">
                          <a:latin typeface="Montserrat" pitchFamily="2" charset="0"/>
                        </a:rPr>
                        <a:t>territorial y </a:t>
                      </a:r>
                      <a:r>
                        <a:rPr lang="en-US" sz="1400" b="1" dirty="0">
                          <a:latin typeface="Montserrat" pitchFamily="2" charset="0"/>
                        </a:rPr>
                        <a:t>cadenas de valor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ontserrat" pitchFamily="2" charset="0"/>
                        </a:rPr>
                        <a:t>para el valor compartido y añadido </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4D72"/>
                    </a:solidFill>
                  </a:tcPr>
                </a:tc>
                <a:extLst>
                  <a:ext uri="{0D108BD9-81ED-4DB2-BD59-A6C34878D82A}">
                    <a16:rowId xmlns:a16="http://schemas.microsoft.com/office/drawing/2014/main" val="528647761"/>
                  </a:ext>
                </a:extLst>
              </a:tr>
              <a:tr h="370840">
                <a:tc>
                  <a:txBody>
                    <a:bodyPr/>
                    <a:lstStyle/>
                    <a:p>
                      <a:pPr marL="228600" lvl="1" indent="-228600">
                        <a:lnSpc>
                          <a:spcPct val="100000"/>
                        </a:lnSpc>
                        <a:spcBef>
                          <a:spcPts val="0"/>
                        </a:spcBef>
                        <a:buFont typeface="Arial" panose="020B0604020202020204" pitchFamily="34" charset="0"/>
                        <a:buChar char="•"/>
                        <a:tabLst/>
                      </a:pPr>
                      <a:r>
                        <a:rPr lang="en-US" sz="1400">
                          <a:latin typeface="Montserrat" pitchFamily="2" charset="0"/>
                        </a:rPr>
                        <a:t>Diseñar y apoyar políticas mineras nacionales</a:t>
                      </a:r>
                    </a:p>
                    <a:p>
                      <a:pPr marL="228600" lvl="1" indent="-228600">
                        <a:lnSpc>
                          <a:spcPct val="100000"/>
                        </a:lnSpc>
                        <a:spcBef>
                          <a:spcPts val="0"/>
                        </a:spcBef>
                        <a:buFont typeface="Arial" panose="020B0604020202020204" pitchFamily="34" charset="0"/>
                        <a:buChar char="•"/>
                        <a:tabLst/>
                      </a:pPr>
                      <a:r>
                        <a:rPr lang="en-US" sz="1400">
                          <a:latin typeface="Montserrat" pitchFamily="2" charset="0"/>
                        </a:rPr>
                        <a:t>Impulsar reformas de los sistemas de gobernanza</a:t>
                      </a:r>
                    </a:p>
                    <a:p>
                      <a:pPr marL="228600" lvl="1" indent="-228600">
                        <a:lnSpc>
                          <a:spcPct val="100000"/>
                        </a:lnSpc>
                        <a:spcBef>
                          <a:spcPts val="0"/>
                        </a:spcBef>
                        <a:buFont typeface="Arial" panose="020B0604020202020204" pitchFamily="34" charset="0"/>
                        <a:buChar char="•"/>
                        <a:tabLst/>
                      </a:pPr>
                      <a:r>
                        <a:rPr lang="en-US" sz="1400">
                          <a:latin typeface="Montserrat" pitchFamily="2" charset="0"/>
                        </a:rPr>
                        <a:t>Aplicar normas de transparencia </a:t>
                      </a:r>
                    </a:p>
                    <a:p>
                      <a:pPr marL="228600" lvl="1" indent="-228600">
                        <a:lnSpc>
                          <a:spcPct val="100000"/>
                        </a:lnSpc>
                        <a:spcBef>
                          <a:spcPts val="0"/>
                        </a:spcBef>
                        <a:buFont typeface="Arial" panose="020B0604020202020204" pitchFamily="34" charset="0"/>
                        <a:buChar char="•"/>
                        <a:tabLst/>
                      </a:pPr>
                      <a:r>
                        <a:rPr lang="en-US" sz="1400">
                          <a:latin typeface="Montserrat" pitchFamily="2" charset="0"/>
                        </a:rPr>
                        <a:t>Integración de la perspectiva de género y la diversidad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4D72">
                        <a:alpha val="30196"/>
                      </a:srgbClr>
                    </a:solidFill>
                  </a:tcPr>
                </a:tc>
                <a:tc>
                  <a:txBody>
                    <a:bodyPr/>
                    <a:lstStyle/>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Reforzar la gobernanza local</a:t>
                      </a:r>
                    </a:p>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Preparar planes de desarrollo local mediante el diálogo entre las múltiples partes interesadas</a:t>
                      </a:r>
                    </a:p>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Desarrollar las PYME locales</a:t>
                      </a:r>
                    </a:p>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Desarrollar nuevas habilidades</a:t>
                      </a:r>
                      <a:endParaRPr 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4D72">
                        <a:alpha val="30196"/>
                      </a:srgbClr>
                    </a:solidFill>
                  </a:tcPr>
                </a:tc>
                <a:extLst>
                  <a:ext uri="{0D108BD9-81ED-4DB2-BD59-A6C34878D82A}">
                    <a16:rowId xmlns:a16="http://schemas.microsoft.com/office/drawing/2014/main" val="540566231"/>
                  </a:ext>
                </a:extLst>
              </a:tr>
              <a:tr h="370840">
                <a:tc gridSpan="2">
                  <a:txBody>
                    <a:bodyPr/>
                    <a:lstStyle/>
                    <a:p>
                      <a:pPr marL="0" marR="0" lvl="1"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tab pos="112713" algn="l"/>
                        </a:tabLst>
                        <a:defRPr/>
                      </a:pPr>
                      <a:r>
                        <a:rPr lang="en-US" sz="1400" b="1" dirty="0">
                          <a:solidFill>
                            <a:schemeClr val="tx1"/>
                          </a:solidFill>
                          <a:latin typeface="Montserrat" pitchFamily="2" charset="0"/>
                        </a:rPr>
                        <a:t>Colaboración con IDB Invest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es-419"/>
                    </a:p>
                  </a:txBody>
                  <a:tcPr/>
                </a:tc>
                <a:extLst>
                  <a:ext uri="{0D108BD9-81ED-4DB2-BD59-A6C34878D82A}">
                    <a16:rowId xmlns:a16="http://schemas.microsoft.com/office/drawing/2014/main" val="3122551999"/>
                  </a:ext>
                </a:extLst>
              </a:tr>
              <a:tr h="370840">
                <a:tc gridSpan="2">
                  <a:txBody>
                    <a:bodyPr/>
                    <a:lstStyle/>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Aportación sectorial de expertos al documento conceptual estratégico sobre minería</a:t>
                      </a:r>
                    </a:p>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Apoyar la diligencia debida para las operaciones de préstamo - por ejemplo, Sal de Vida</a:t>
                      </a:r>
                    </a:p>
                    <a:p>
                      <a:pPr marL="228600" lvl="1" indent="-228600" algn="l" defTabSz="914400" rtl="0" eaLnBrk="1" latinLnBrk="0" hangingPunct="1">
                        <a:lnSpc>
                          <a:spcPct val="100000"/>
                        </a:lnSpc>
                        <a:spcBef>
                          <a:spcPts val="0"/>
                        </a:spcBef>
                        <a:buFont typeface="Arial" panose="020B0604020202020204" pitchFamily="34" charset="0"/>
                        <a:buChar char="•"/>
                        <a:tabLst/>
                      </a:pPr>
                      <a:r>
                        <a:rPr lang="en-US" sz="1400" kern="1200" dirty="0">
                          <a:solidFill>
                            <a:schemeClr val="dk1"/>
                          </a:solidFill>
                          <a:latin typeface="Montserrat" pitchFamily="2" charset="0"/>
                          <a:ea typeface="+mn-ea"/>
                          <a:cs typeface="+mn-cs"/>
                        </a:rPr>
                        <a:t>Facilitar la colaboración con empresas mineras, como Rio Tinto, Anglo American, Sigma, Lundin, etc.</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C000">
                        <a:alpha val="30196"/>
                      </a:srgbClr>
                    </a:solidFill>
                  </a:tcPr>
                </a:tc>
                <a:tc hMerge="1">
                  <a:txBody>
                    <a:bodyPr/>
                    <a:lstStyle/>
                    <a:p>
                      <a:pPr marL="112713" lvl="1" indent="-112713" algn="l" defTabSz="914400" rtl="0" eaLnBrk="1" latinLnBrk="0" hangingPunct="1">
                        <a:lnSpc>
                          <a:spcPct val="100000"/>
                        </a:lnSpc>
                        <a:spcBef>
                          <a:spcPts val="0"/>
                        </a:spcBef>
                        <a:buFont typeface="Arial" panose="020B0604020202020204" pitchFamily="34" charset="0"/>
                        <a:buChar char="•"/>
                        <a:tabLst>
                          <a:tab pos="112713" algn="l"/>
                        </a:tabLst>
                      </a:pPr>
                      <a:endParaRPr lang="en-US" sz="1400"/>
                    </a:p>
                  </a:txBody>
                  <a:tcPr>
                    <a:solidFill>
                      <a:srgbClr val="004D72">
                        <a:alpha val="30196"/>
                      </a:srgbClr>
                    </a:solidFill>
                  </a:tcPr>
                </a:tc>
                <a:extLst>
                  <a:ext uri="{0D108BD9-81ED-4DB2-BD59-A6C34878D82A}">
                    <a16:rowId xmlns:a16="http://schemas.microsoft.com/office/drawing/2014/main" val="1963298679"/>
                  </a:ext>
                </a:extLst>
              </a:tr>
            </a:tbl>
          </a:graphicData>
        </a:graphic>
      </p:graphicFrame>
    </p:spTree>
    <p:extLst>
      <p:ext uri="{BB962C8B-B14F-4D97-AF65-F5344CB8AC3E}">
        <p14:creationId xmlns:p14="http://schemas.microsoft.com/office/powerpoint/2010/main" val="716000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EE0F60-40E8-0871-25C8-1251245EDFD4}"/>
            </a:ext>
          </a:extLst>
        </p:cNvPr>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165519DA-C8F7-192F-4A12-BDC26A2587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C340381-8E49-ACC3-80FD-6B2E53BD5B93}"/>
              </a:ext>
            </a:extLst>
          </p:cNvPr>
          <p:cNvSpPr/>
          <p:nvPr/>
        </p:nvSpPr>
        <p:spPr>
          <a:xfrm>
            <a:off x="115747" y="-1281"/>
            <a:ext cx="12088368" cy="6858000"/>
          </a:xfrm>
          <a:prstGeom prst="rect">
            <a:avLst/>
          </a:prstGeom>
          <a:solidFill>
            <a:schemeClr val="tx1">
              <a:alpha val="6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b="1">
              <a:latin typeface="Montserrat" pitchFamily="2" charset="0"/>
            </a:endParaRPr>
          </a:p>
        </p:txBody>
      </p:sp>
      <p:pic>
        <p:nvPicPr>
          <p:cNvPr id="10" name="Picture 2" descr="https://spexternal.iadb.org/sites/identity/en/Documents/Logo%20IDB/English/Color/Low%20resolution/IDB_without%20descriptor_eng_LR_72dpi_color.png">
            <a:extLst>
              <a:ext uri="{FF2B5EF4-FFF2-40B4-BE49-F238E27FC236}">
                <a16:creationId xmlns:a16="http://schemas.microsoft.com/office/drawing/2014/main" id="{B8BF83FC-F93D-D05E-0DCA-F9A12CCBF7AD}"/>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4334067" y="1586215"/>
            <a:ext cx="5216324" cy="369232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613F62B8-9621-86B1-D1F5-110FB79E7821}"/>
              </a:ext>
            </a:extLst>
          </p:cNvPr>
          <p:cNvSpPr txBox="1"/>
          <p:nvPr/>
        </p:nvSpPr>
        <p:spPr>
          <a:xfrm>
            <a:off x="717550" y="2298400"/>
            <a:ext cx="3189073" cy="707886"/>
          </a:xfrm>
          <a:prstGeom prst="rect">
            <a:avLst/>
          </a:prstGeom>
          <a:noFill/>
        </p:spPr>
        <p:txBody>
          <a:bodyPr wrap="square" rtlCol="0">
            <a:spAutoFit/>
          </a:bodyPr>
          <a:lstStyle/>
          <a:p>
            <a:pPr algn="r"/>
            <a:r>
              <a:rPr lang="en-US" sz="2000" b="1" dirty="0">
                <a:solidFill>
                  <a:schemeClr val="bg1"/>
                </a:solidFill>
                <a:latin typeface="Montserrat" pitchFamily="2" charset="0"/>
                <a:cs typeface="Gotham Black" pitchFamily="50" charset="0"/>
              </a:rPr>
              <a:t>INE</a:t>
            </a:r>
          </a:p>
          <a:p>
            <a:pPr algn="r"/>
            <a:r>
              <a:rPr lang="en-US" sz="2000" b="1" dirty="0" err="1">
                <a:solidFill>
                  <a:schemeClr val="bg1"/>
                </a:solidFill>
                <a:latin typeface="Montserrat" pitchFamily="2" charset="0"/>
                <a:cs typeface="Gotham Black" pitchFamily="50" charset="0"/>
              </a:rPr>
              <a:t>Septiembre</a:t>
            </a:r>
            <a:r>
              <a:rPr lang="en-US" sz="2000" b="1" dirty="0">
                <a:solidFill>
                  <a:schemeClr val="bg1"/>
                </a:solidFill>
                <a:latin typeface="Montserrat" pitchFamily="2" charset="0"/>
                <a:cs typeface="Gotham Black" pitchFamily="50" charset="0"/>
              </a:rPr>
              <a:t> de 2024</a:t>
            </a:r>
            <a:endParaRPr lang="es-ES_tradnl" sz="2000" b="1" dirty="0">
              <a:solidFill>
                <a:schemeClr val="bg1"/>
              </a:solidFill>
              <a:latin typeface="Montserrat" pitchFamily="2" charset="0"/>
              <a:cs typeface="Gotham Black" pitchFamily="50" charset="0"/>
            </a:endParaRPr>
          </a:p>
        </p:txBody>
      </p:sp>
      <p:sp>
        <p:nvSpPr>
          <p:cNvPr id="14" name="Rectangle 13">
            <a:extLst>
              <a:ext uri="{FF2B5EF4-FFF2-40B4-BE49-F238E27FC236}">
                <a16:creationId xmlns:a16="http://schemas.microsoft.com/office/drawing/2014/main" id="{DF3C60CA-A1E0-3141-3F1F-C9657665BE0A}"/>
              </a:ext>
            </a:extLst>
          </p:cNvPr>
          <p:cNvSpPr/>
          <p:nvPr/>
        </p:nvSpPr>
        <p:spPr>
          <a:xfrm>
            <a:off x="4033865" y="2374750"/>
            <a:ext cx="45719" cy="21846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b="1">
              <a:latin typeface="Montserrat" pitchFamily="2" charset="0"/>
            </a:endParaRPr>
          </a:p>
        </p:txBody>
      </p:sp>
    </p:spTree>
    <p:extLst>
      <p:ext uri="{BB962C8B-B14F-4D97-AF65-F5344CB8AC3E}">
        <p14:creationId xmlns:p14="http://schemas.microsoft.com/office/powerpoint/2010/main" val="2310079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Aerial view of brine ponds and a digger processing areas of SQM's lithium mine in the Atacama Desert, Chile.">
            <a:extLst>
              <a:ext uri="{FF2B5EF4-FFF2-40B4-BE49-F238E27FC236}">
                <a16:creationId xmlns:a16="http://schemas.microsoft.com/office/drawing/2014/main" id="{8E7E3B55-F318-56A8-6F48-44FCFE8EED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8531C694-5C5B-A1D1-0344-CA136886CCAD}"/>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6" name="Title 5">
            <a:extLst>
              <a:ext uri="{FF2B5EF4-FFF2-40B4-BE49-F238E27FC236}">
                <a16:creationId xmlns:a16="http://schemas.microsoft.com/office/drawing/2014/main" id="{53DBCFB0-80ED-AE25-643F-FB8C90C3EF62}"/>
              </a:ext>
            </a:extLst>
          </p:cNvPr>
          <p:cNvSpPr>
            <a:spLocks noGrp="1"/>
          </p:cNvSpPr>
          <p:nvPr>
            <p:ph type="title"/>
          </p:nvPr>
        </p:nvSpPr>
        <p:spPr>
          <a:xfrm>
            <a:off x="828675" y="152400"/>
            <a:ext cx="10515600" cy="1252538"/>
          </a:xfrm>
        </p:spPr>
        <p:txBody>
          <a:bodyPr>
            <a:normAutofit/>
          </a:bodyPr>
          <a:lstStyle/>
          <a:p>
            <a:pPr algn="l"/>
            <a:r>
              <a:rPr lang="es-AR" sz="4000" b="1" dirty="0">
                <a:solidFill>
                  <a:srgbClr val="004D72"/>
                </a:solidFill>
                <a:latin typeface="Montserrat" pitchFamily="2" charset="0"/>
              </a:rPr>
              <a:t>Los RRNN son fundamentales para un futuro verde...</a:t>
            </a:r>
            <a:endParaRPr lang="es-419" sz="4000" b="1" dirty="0">
              <a:solidFill>
                <a:srgbClr val="004D72"/>
              </a:solidFill>
              <a:latin typeface="Montserrat" pitchFamily="2" charset="0"/>
            </a:endParaRPr>
          </a:p>
        </p:txBody>
      </p:sp>
      <p:graphicFrame>
        <p:nvGraphicFramePr>
          <p:cNvPr id="8" name="Content Placeholder 7">
            <a:extLst>
              <a:ext uri="{FF2B5EF4-FFF2-40B4-BE49-F238E27FC236}">
                <a16:creationId xmlns:a16="http://schemas.microsoft.com/office/drawing/2014/main" id="{C153159C-42AC-4B33-A9B7-DC3A603546C5}"/>
              </a:ext>
            </a:extLst>
          </p:cNvPr>
          <p:cNvGraphicFramePr>
            <a:graphicFrameLocks noGrp="1"/>
          </p:cNvGraphicFramePr>
          <p:nvPr>
            <p:ph sz="half" idx="1"/>
            <p:extLst>
              <p:ext uri="{D42A27DB-BD31-4B8C-83A1-F6EECF244321}">
                <p14:modId xmlns:p14="http://schemas.microsoft.com/office/powerpoint/2010/main" val="3193343384"/>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2" descr="https://spexternal.iadb.org/sites/identity/en/Documents/Logo%20IDB/English/Color/Low%20resolution/IDB_without%20descriptor_eng_LR_72dpi_color.png">
            <a:extLst>
              <a:ext uri="{FF2B5EF4-FFF2-40B4-BE49-F238E27FC236}">
                <a16:creationId xmlns:a16="http://schemas.microsoft.com/office/drawing/2014/main" id="{9E69921A-2A6B-F728-67CD-421884A03DB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 name="Content Placeholder 10">
            <a:extLst>
              <a:ext uri="{FF2B5EF4-FFF2-40B4-BE49-F238E27FC236}">
                <a16:creationId xmlns:a16="http://schemas.microsoft.com/office/drawing/2014/main" id="{20350F25-772C-FFB6-3065-C9CBB7DF3797}"/>
              </a:ext>
            </a:extLst>
          </p:cNvPr>
          <p:cNvGraphicFramePr>
            <a:graphicFrameLocks noGrp="1"/>
          </p:cNvGraphicFramePr>
          <p:nvPr>
            <p:ph sz="half" idx="2"/>
            <p:extLst>
              <p:ext uri="{D42A27DB-BD31-4B8C-83A1-F6EECF244321}">
                <p14:modId xmlns:p14="http://schemas.microsoft.com/office/powerpoint/2010/main" val="905648117"/>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6"/>
          </a:graphicData>
        </a:graphic>
      </p:graphicFrame>
      <p:sp>
        <p:nvSpPr>
          <p:cNvPr id="2" name="TextBox 1">
            <a:extLst>
              <a:ext uri="{FF2B5EF4-FFF2-40B4-BE49-F238E27FC236}">
                <a16:creationId xmlns:a16="http://schemas.microsoft.com/office/drawing/2014/main" id="{7BD9F9C0-E28E-5369-616A-23AD0824397B}"/>
              </a:ext>
            </a:extLst>
          </p:cNvPr>
          <p:cNvSpPr txBox="1"/>
          <p:nvPr/>
        </p:nvSpPr>
        <p:spPr>
          <a:xfrm>
            <a:off x="104179" y="6588999"/>
            <a:ext cx="2095445" cy="246221"/>
          </a:xfrm>
          <a:prstGeom prst="rect">
            <a:avLst/>
          </a:prstGeom>
          <a:noFill/>
        </p:spPr>
        <p:txBody>
          <a:bodyPr wrap="none" rtlCol="0">
            <a:spAutoFit/>
          </a:bodyPr>
          <a:lstStyle/>
          <a:p>
            <a:r>
              <a:rPr lang="es-419" sz="1000" b="1" dirty="0">
                <a:latin typeface="Montserrat" pitchFamily="2" charset="0"/>
              </a:rPr>
              <a:t>: </a:t>
            </a:r>
            <a:r>
              <a:rPr lang="es-419" sz="1000" dirty="0">
                <a:latin typeface="Montserrat" pitchFamily="2" charset="0"/>
              </a:rPr>
              <a:t>International Energy Agency</a:t>
            </a:r>
          </a:p>
        </p:txBody>
      </p:sp>
      <p:sp>
        <p:nvSpPr>
          <p:cNvPr id="3" name="TextBox 2">
            <a:extLst>
              <a:ext uri="{FF2B5EF4-FFF2-40B4-BE49-F238E27FC236}">
                <a16:creationId xmlns:a16="http://schemas.microsoft.com/office/drawing/2014/main" id="{9C790232-B303-28D3-1F36-642BF7C9FD11}"/>
              </a:ext>
            </a:extLst>
          </p:cNvPr>
          <p:cNvSpPr txBox="1"/>
          <p:nvPr/>
        </p:nvSpPr>
        <p:spPr>
          <a:xfrm>
            <a:off x="838199" y="1342708"/>
            <a:ext cx="8806885" cy="369332"/>
          </a:xfrm>
          <a:prstGeom prst="rect">
            <a:avLst/>
          </a:prstGeom>
          <a:noFill/>
          <a:ln>
            <a:noFill/>
          </a:ln>
          <a:effectLst/>
        </p:spPr>
        <p:txBody>
          <a:bodyPr wrap="square">
            <a:spAutoFit/>
          </a:bodyPr>
          <a:lstStyle/>
          <a:p>
            <a:r>
              <a:rPr lang="es-AR" b="1" dirty="0">
                <a:latin typeface="Montserrat" pitchFamily="2" charset="0"/>
              </a:rPr>
              <a:t>Sin RRNN no hay transición energética</a:t>
            </a:r>
            <a:r>
              <a:rPr lang="es-419" b="1" dirty="0">
                <a:latin typeface="Montserrat" pitchFamily="2" charset="0"/>
              </a:rPr>
              <a:t>.</a:t>
            </a:r>
          </a:p>
        </p:txBody>
      </p:sp>
      <p:cxnSp>
        <p:nvCxnSpPr>
          <p:cNvPr id="7" name="Straight Connector 6">
            <a:extLst>
              <a:ext uri="{FF2B5EF4-FFF2-40B4-BE49-F238E27FC236}">
                <a16:creationId xmlns:a16="http://schemas.microsoft.com/office/drawing/2014/main" id="{0845C5AB-4D22-4AF5-E97B-0436E214E701}"/>
              </a:ext>
            </a:extLst>
          </p:cNvPr>
          <p:cNvCxnSpPr/>
          <p:nvPr/>
        </p:nvCxnSpPr>
        <p:spPr>
          <a:xfrm>
            <a:off x="6172200" y="3238500"/>
            <a:ext cx="5152102"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390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239878C0-5DCB-C961-B630-C1AF619C700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0DA3C38E-CCDF-9889-24AB-2B66BC4DD05D}"/>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2" name="Title 1">
            <a:extLst>
              <a:ext uri="{FF2B5EF4-FFF2-40B4-BE49-F238E27FC236}">
                <a16:creationId xmlns:a16="http://schemas.microsoft.com/office/drawing/2014/main" id="{7A23EC85-5F41-A2A0-B5F5-32C4917C08BA}"/>
              </a:ext>
            </a:extLst>
          </p:cNvPr>
          <p:cNvSpPr>
            <a:spLocks noGrp="1"/>
          </p:cNvSpPr>
          <p:nvPr>
            <p:ph type="title"/>
          </p:nvPr>
        </p:nvSpPr>
        <p:spPr/>
        <p:txBody>
          <a:bodyPr>
            <a:normAutofit/>
          </a:bodyPr>
          <a:lstStyle/>
          <a:p>
            <a:pPr algn="l"/>
            <a:r>
              <a:rPr lang="en-US" sz="4000" b="1" dirty="0">
                <a:solidFill>
                  <a:srgbClr val="004D72"/>
                </a:solidFill>
                <a:latin typeface="Montserrat" pitchFamily="2" charset="0"/>
              </a:rPr>
              <a:t>Avances </a:t>
            </a:r>
            <a:r>
              <a:rPr lang="en-US" sz="4000" b="1" dirty="0" err="1">
                <a:solidFill>
                  <a:srgbClr val="004D72"/>
                </a:solidFill>
                <a:latin typeface="Montserrat" pitchFamily="2" charset="0"/>
              </a:rPr>
              <a:t>en</a:t>
            </a:r>
            <a:r>
              <a:rPr lang="en-US" sz="4000" b="1" dirty="0">
                <a:solidFill>
                  <a:srgbClr val="004D72"/>
                </a:solidFill>
                <a:latin typeface="Montserrat" pitchFamily="2" charset="0"/>
              </a:rPr>
              <a:t> ERNC</a:t>
            </a:r>
            <a:endParaRPr lang="es-419" sz="4000" b="1" dirty="0">
              <a:solidFill>
                <a:srgbClr val="004D72"/>
              </a:solidFill>
              <a:latin typeface="Montserrat" pitchFamily="2" charset="0"/>
            </a:endParaRPr>
          </a:p>
        </p:txBody>
      </p:sp>
      <p:graphicFrame>
        <p:nvGraphicFramePr>
          <p:cNvPr id="9" name="Content Placeholder 8">
            <a:extLst>
              <a:ext uri="{FF2B5EF4-FFF2-40B4-BE49-F238E27FC236}">
                <a16:creationId xmlns:a16="http://schemas.microsoft.com/office/drawing/2014/main" id="{D79416C8-FABC-4F57-8198-9AE61459DE57}"/>
              </a:ext>
            </a:extLst>
          </p:cNvPr>
          <p:cNvGraphicFramePr>
            <a:graphicFrameLocks noGrp="1"/>
          </p:cNvGraphicFramePr>
          <p:nvPr>
            <p:ph sz="half" idx="1"/>
            <p:extLst>
              <p:ext uri="{D42A27DB-BD31-4B8C-83A1-F6EECF244321}">
                <p14:modId xmlns:p14="http://schemas.microsoft.com/office/powerpoint/2010/main" val="1483417014"/>
              </p:ext>
            </p:extLst>
          </p:nvPr>
        </p:nvGraphicFramePr>
        <p:xfrm>
          <a:off x="609600" y="1600200"/>
          <a:ext cx="10515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F2BE6523-A545-5C0A-618D-79F486E184CF}"/>
              </a:ext>
            </a:extLst>
          </p:cNvPr>
          <p:cNvSpPr txBox="1"/>
          <p:nvPr/>
        </p:nvSpPr>
        <p:spPr>
          <a:xfrm>
            <a:off x="38100" y="6575424"/>
            <a:ext cx="2079415" cy="246221"/>
          </a:xfrm>
          <a:prstGeom prst="rect">
            <a:avLst/>
          </a:prstGeom>
          <a:noFill/>
        </p:spPr>
        <p:txBody>
          <a:bodyPr wrap="none" rtlCol="0">
            <a:spAutoFit/>
          </a:bodyPr>
          <a:lstStyle/>
          <a:p>
            <a:r>
              <a:rPr lang="es-419" sz="1000" b="1" dirty="0"/>
              <a:t>Source</a:t>
            </a:r>
            <a:r>
              <a:rPr lang="en-US" sz="1000" b="1" dirty="0"/>
              <a:t>: </a:t>
            </a:r>
            <a:r>
              <a:rPr lang="en-US" sz="1000" dirty="0"/>
              <a:t>International Energy Agency</a:t>
            </a:r>
            <a:endParaRPr lang="es-419" sz="1000" dirty="0"/>
          </a:p>
        </p:txBody>
      </p:sp>
      <p:sp>
        <p:nvSpPr>
          <p:cNvPr id="4" name="TextBox 3">
            <a:extLst>
              <a:ext uri="{FF2B5EF4-FFF2-40B4-BE49-F238E27FC236}">
                <a16:creationId xmlns:a16="http://schemas.microsoft.com/office/drawing/2014/main" id="{4E7D02B9-D061-597A-1563-FB418AE2262D}"/>
              </a:ext>
            </a:extLst>
          </p:cNvPr>
          <p:cNvSpPr txBox="1"/>
          <p:nvPr/>
        </p:nvSpPr>
        <p:spPr>
          <a:xfrm>
            <a:off x="7315201" y="274638"/>
            <a:ext cx="4621796" cy="646331"/>
          </a:xfrm>
          <a:prstGeom prst="rect">
            <a:avLst/>
          </a:prstGeom>
          <a:noFill/>
        </p:spPr>
        <p:txBody>
          <a:bodyPr wrap="square">
            <a:spAutoFit/>
          </a:bodyPr>
          <a:lstStyle/>
          <a:p>
            <a:pPr marL="0" indent="0" algn="r" fontAlgn="base">
              <a:buNone/>
            </a:pPr>
            <a:r>
              <a:rPr lang="es-AR" sz="1800" b="1" i="0" dirty="0">
                <a:solidFill>
                  <a:srgbClr val="000000"/>
                </a:solidFill>
                <a:effectLst/>
                <a:latin typeface="Graphik"/>
              </a:rPr>
              <a:t>El rápido despliegue de los CET implica un aumento masivo de la demanda de minerales</a:t>
            </a:r>
            <a:endParaRPr lang="en-US" sz="1800" b="1" i="0" dirty="0">
              <a:solidFill>
                <a:srgbClr val="000000"/>
              </a:solidFill>
              <a:effectLst/>
              <a:latin typeface="Graphik"/>
            </a:endParaRPr>
          </a:p>
        </p:txBody>
      </p:sp>
    </p:spTree>
    <p:extLst>
      <p:ext uri="{BB962C8B-B14F-4D97-AF65-F5344CB8AC3E}">
        <p14:creationId xmlns:p14="http://schemas.microsoft.com/office/powerpoint/2010/main" val="3132177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erial view of brine ponds and a digger processing areas of SQM's lithium mine in the Atacama Desert, Chile.">
            <a:extLst>
              <a:ext uri="{FF2B5EF4-FFF2-40B4-BE49-F238E27FC236}">
                <a16:creationId xmlns:a16="http://schemas.microsoft.com/office/drawing/2014/main" id="{5268D356-F436-5919-BF28-FE85E48044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2F5B84D2-0C09-97C3-5A23-C49481171D57}"/>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5" name="Title 4">
            <a:extLst>
              <a:ext uri="{FF2B5EF4-FFF2-40B4-BE49-F238E27FC236}">
                <a16:creationId xmlns:a16="http://schemas.microsoft.com/office/drawing/2014/main" id="{E1804F12-0717-F87B-EDBF-C0F004108E5F}"/>
              </a:ext>
            </a:extLst>
          </p:cNvPr>
          <p:cNvSpPr>
            <a:spLocks noGrp="1"/>
          </p:cNvSpPr>
          <p:nvPr>
            <p:ph type="title"/>
          </p:nvPr>
        </p:nvSpPr>
        <p:spPr/>
        <p:txBody>
          <a:bodyPr>
            <a:normAutofit/>
          </a:bodyPr>
          <a:lstStyle/>
          <a:p>
            <a:pPr algn="l"/>
            <a:r>
              <a:rPr lang="en-US" sz="4000" b="1" dirty="0" err="1">
                <a:solidFill>
                  <a:srgbClr val="004D72"/>
                </a:solidFill>
                <a:latin typeface="Montserrat" pitchFamily="2" charset="0"/>
              </a:rPr>
              <a:t>Demanda</a:t>
            </a:r>
            <a:r>
              <a:rPr lang="en-US" sz="4000" b="1" dirty="0">
                <a:solidFill>
                  <a:srgbClr val="004D72"/>
                </a:solidFill>
                <a:latin typeface="Montserrat" pitchFamily="2" charset="0"/>
              </a:rPr>
              <a:t> 2040</a:t>
            </a:r>
            <a:endParaRPr lang="es-419" sz="4000" b="1" dirty="0">
              <a:solidFill>
                <a:srgbClr val="004D72"/>
              </a:solidFill>
              <a:latin typeface="Montserrat" pitchFamily="2" charset="0"/>
            </a:endParaRPr>
          </a:p>
        </p:txBody>
      </p:sp>
      <p:sp>
        <p:nvSpPr>
          <p:cNvPr id="9" name="TextBox 8">
            <a:extLst>
              <a:ext uri="{FF2B5EF4-FFF2-40B4-BE49-F238E27FC236}">
                <a16:creationId xmlns:a16="http://schemas.microsoft.com/office/drawing/2014/main" id="{1D5D5D63-E54B-E272-5E11-C80EF304EA9F}"/>
              </a:ext>
            </a:extLst>
          </p:cNvPr>
          <p:cNvSpPr txBox="1"/>
          <p:nvPr/>
        </p:nvSpPr>
        <p:spPr>
          <a:xfrm>
            <a:off x="38100" y="6575424"/>
            <a:ext cx="2079415" cy="246221"/>
          </a:xfrm>
          <a:prstGeom prst="rect">
            <a:avLst/>
          </a:prstGeom>
          <a:noFill/>
        </p:spPr>
        <p:txBody>
          <a:bodyPr wrap="none" rtlCol="0">
            <a:spAutoFit/>
          </a:bodyPr>
          <a:lstStyle/>
          <a:p>
            <a:r>
              <a:rPr lang="es-419" sz="1000" b="1" dirty="0"/>
              <a:t>Source</a:t>
            </a:r>
            <a:r>
              <a:rPr lang="en-US" sz="1000" b="1" dirty="0"/>
              <a:t>: </a:t>
            </a:r>
            <a:r>
              <a:rPr lang="en-US" sz="1000" dirty="0"/>
              <a:t>International Energy Agency</a:t>
            </a:r>
            <a:endParaRPr lang="es-419" sz="1000" dirty="0"/>
          </a:p>
        </p:txBody>
      </p:sp>
      <p:graphicFrame>
        <p:nvGraphicFramePr>
          <p:cNvPr id="4" name="Content Placeholder 3">
            <a:extLst>
              <a:ext uri="{FF2B5EF4-FFF2-40B4-BE49-F238E27FC236}">
                <a16:creationId xmlns:a16="http://schemas.microsoft.com/office/drawing/2014/main" id="{34ECDF65-B619-43A9-AC1E-9ECFD9CA3B19}"/>
              </a:ext>
            </a:extLst>
          </p:cNvPr>
          <p:cNvGraphicFramePr>
            <a:graphicFrameLocks noGrp="1"/>
          </p:cNvGraphicFramePr>
          <p:nvPr>
            <p:ph idx="1"/>
            <p:extLst>
              <p:ext uri="{D42A27DB-BD31-4B8C-83A1-F6EECF244321}">
                <p14:modId xmlns:p14="http://schemas.microsoft.com/office/powerpoint/2010/main" val="3030863346"/>
              </p:ext>
            </p:extLst>
          </p:nvPr>
        </p:nvGraphicFramePr>
        <p:xfrm>
          <a:off x="609600" y="1600200"/>
          <a:ext cx="10972800" cy="4525963"/>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Connector 2">
            <a:extLst>
              <a:ext uri="{FF2B5EF4-FFF2-40B4-BE49-F238E27FC236}">
                <a16:creationId xmlns:a16="http://schemas.microsoft.com/office/drawing/2014/main" id="{578C5D05-F003-DCE5-7BB1-516483FFF245}"/>
              </a:ext>
            </a:extLst>
          </p:cNvPr>
          <p:cNvCxnSpPr>
            <a:cxnSpLocks/>
          </p:cNvCxnSpPr>
          <p:nvPr/>
        </p:nvCxnSpPr>
        <p:spPr>
          <a:xfrm>
            <a:off x="3095037" y="1981200"/>
            <a:ext cx="0" cy="41449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A501B55-6A1D-1E6A-E78B-EE4A8A6C8486}"/>
              </a:ext>
            </a:extLst>
          </p:cNvPr>
          <p:cNvCxnSpPr>
            <a:cxnSpLocks/>
          </p:cNvCxnSpPr>
          <p:nvPr/>
        </p:nvCxnSpPr>
        <p:spPr>
          <a:xfrm>
            <a:off x="5171781" y="1981200"/>
            <a:ext cx="0" cy="41449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FB7763D-7D71-88D8-97EF-D56B37E3F68B}"/>
              </a:ext>
            </a:extLst>
          </p:cNvPr>
          <p:cNvCxnSpPr>
            <a:cxnSpLocks/>
          </p:cNvCxnSpPr>
          <p:nvPr/>
        </p:nvCxnSpPr>
        <p:spPr>
          <a:xfrm>
            <a:off x="7267673" y="1951037"/>
            <a:ext cx="0" cy="41449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A1FF5BF-1578-747E-F317-EFDAD9DA2899}"/>
              </a:ext>
            </a:extLst>
          </p:cNvPr>
          <p:cNvCxnSpPr>
            <a:cxnSpLocks/>
          </p:cNvCxnSpPr>
          <p:nvPr/>
        </p:nvCxnSpPr>
        <p:spPr>
          <a:xfrm>
            <a:off x="9372992" y="1951037"/>
            <a:ext cx="0" cy="41449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2698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erial view of brine ponds and a digger processing areas of SQM's lithium mine in the Atacama Desert, Chile.">
            <a:extLst>
              <a:ext uri="{FF2B5EF4-FFF2-40B4-BE49-F238E27FC236}">
                <a16:creationId xmlns:a16="http://schemas.microsoft.com/office/drawing/2014/main" id="{29A7DB94-3F61-DCF7-2428-364074D5D8A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35A430AD-DF53-B0CB-D6B1-E4D10E9F7303}"/>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7" name="Title 6">
            <a:extLst>
              <a:ext uri="{FF2B5EF4-FFF2-40B4-BE49-F238E27FC236}">
                <a16:creationId xmlns:a16="http://schemas.microsoft.com/office/drawing/2014/main" id="{D71AB636-E7CD-C98B-ACFB-B1E989E3EE62}"/>
              </a:ext>
            </a:extLst>
          </p:cNvPr>
          <p:cNvSpPr>
            <a:spLocks noGrp="1"/>
          </p:cNvSpPr>
          <p:nvPr>
            <p:ph type="title"/>
          </p:nvPr>
        </p:nvSpPr>
        <p:spPr/>
        <p:txBody>
          <a:bodyPr>
            <a:normAutofit/>
          </a:bodyPr>
          <a:lstStyle/>
          <a:p>
            <a:pPr algn="l"/>
            <a:r>
              <a:rPr lang="en-US" sz="4000" b="1" dirty="0">
                <a:solidFill>
                  <a:srgbClr val="004D72"/>
                </a:solidFill>
                <a:latin typeface="Montserrat" pitchFamily="2" charset="0"/>
              </a:rPr>
              <a:t>Nuevo mercado global</a:t>
            </a:r>
            <a:endParaRPr lang="es-419" sz="4000" b="1" dirty="0">
              <a:solidFill>
                <a:srgbClr val="004D72"/>
              </a:solidFill>
              <a:latin typeface="Montserrat" pitchFamily="2" charset="0"/>
            </a:endParaRPr>
          </a:p>
        </p:txBody>
      </p:sp>
      <p:sp>
        <p:nvSpPr>
          <p:cNvPr id="6" name="TextBox 5">
            <a:extLst>
              <a:ext uri="{FF2B5EF4-FFF2-40B4-BE49-F238E27FC236}">
                <a16:creationId xmlns:a16="http://schemas.microsoft.com/office/drawing/2014/main" id="{326F2345-8B89-9A49-1F6C-532B6E546238}"/>
              </a:ext>
            </a:extLst>
          </p:cNvPr>
          <p:cNvSpPr txBox="1"/>
          <p:nvPr/>
        </p:nvSpPr>
        <p:spPr>
          <a:xfrm>
            <a:off x="38100" y="6575424"/>
            <a:ext cx="2079415" cy="246221"/>
          </a:xfrm>
          <a:prstGeom prst="rect">
            <a:avLst/>
          </a:prstGeom>
          <a:noFill/>
        </p:spPr>
        <p:txBody>
          <a:bodyPr wrap="none" rtlCol="0">
            <a:spAutoFit/>
          </a:bodyPr>
          <a:lstStyle/>
          <a:p>
            <a:r>
              <a:rPr lang="es-419" sz="1000" b="1" dirty="0"/>
              <a:t>Source</a:t>
            </a:r>
            <a:r>
              <a:rPr lang="en-US" sz="1000" b="1" dirty="0"/>
              <a:t>: </a:t>
            </a:r>
            <a:r>
              <a:rPr lang="en-US" sz="1000" dirty="0"/>
              <a:t>International Energy Agency</a:t>
            </a:r>
            <a:endParaRPr lang="es-419" sz="1000" dirty="0"/>
          </a:p>
        </p:txBody>
      </p:sp>
      <p:graphicFrame>
        <p:nvGraphicFramePr>
          <p:cNvPr id="10" name="Content Placeholder 9">
            <a:extLst>
              <a:ext uri="{FF2B5EF4-FFF2-40B4-BE49-F238E27FC236}">
                <a16:creationId xmlns:a16="http://schemas.microsoft.com/office/drawing/2014/main" id="{27BA5E48-9A85-404A-BD58-239422C8CF43}"/>
              </a:ext>
            </a:extLst>
          </p:cNvPr>
          <p:cNvGraphicFramePr>
            <a:graphicFrameLocks noGrp="1"/>
          </p:cNvGraphicFramePr>
          <p:nvPr>
            <p:ph sz="half" idx="1"/>
            <p:extLst>
              <p:ext uri="{D42A27DB-BD31-4B8C-83A1-F6EECF244321}">
                <p14:modId xmlns:p14="http://schemas.microsoft.com/office/powerpoint/2010/main" val="74986870"/>
              </p:ext>
            </p:extLst>
          </p:nvPr>
        </p:nvGraphicFramePr>
        <p:xfrm>
          <a:off x="609600" y="1600200"/>
          <a:ext cx="5384800" cy="45259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ontent Placeholder 10">
            <a:extLst>
              <a:ext uri="{FF2B5EF4-FFF2-40B4-BE49-F238E27FC236}">
                <a16:creationId xmlns:a16="http://schemas.microsoft.com/office/drawing/2014/main" id="{7BD65E68-9D97-4FF3-83CE-334C6C90B180}"/>
              </a:ext>
            </a:extLst>
          </p:cNvPr>
          <p:cNvGraphicFramePr>
            <a:graphicFrameLocks noGrp="1"/>
          </p:cNvGraphicFramePr>
          <p:nvPr>
            <p:ph sz="half" idx="2"/>
            <p:extLst>
              <p:ext uri="{D42A27DB-BD31-4B8C-83A1-F6EECF244321}">
                <p14:modId xmlns:p14="http://schemas.microsoft.com/office/powerpoint/2010/main" val="2594715977"/>
              </p:ext>
            </p:extLst>
          </p:nvPr>
        </p:nvGraphicFramePr>
        <p:xfrm>
          <a:off x="6197600" y="1600200"/>
          <a:ext cx="5384800" cy="4525963"/>
        </p:xfrm>
        <a:graphic>
          <a:graphicData uri="http://schemas.openxmlformats.org/drawingml/2006/chart">
            <c:chart xmlns:c="http://schemas.openxmlformats.org/drawingml/2006/chart" xmlns:r="http://schemas.openxmlformats.org/officeDocument/2006/relationships" r:id="rId5"/>
          </a:graphicData>
        </a:graphic>
      </p:graphicFrame>
      <p:sp>
        <p:nvSpPr>
          <p:cNvPr id="4" name="TextBox 3">
            <a:extLst>
              <a:ext uri="{FF2B5EF4-FFF2-40B4-BE49-F238E27FC236}">
                <a16:creationId xmlns:a16="http://schemas.microsoft.com/office/drawing/2014/main" id="{492EED73-7E1A-FBD5-3A6B-C030B3054C6C}"/>
              </a:ext>
            </a:extLst>
          </p:cNvPr>
          <p:cNvSpPr txBox="1"/>
          <p:nvPr/>
        </p:nvSpPr>
        <p:spPr>
          <a:xfrm>
            <a:off x="7467599" y="274638"/>
            <a:ext cx="4469397" cy="1200329"/>
          </a:xfrm>
          <a:prstGeom prst="rect">
            <a:avLst/>
          </a:prstGeom>
          <a:noFill/>
        </p:spPr>
        <p:txBody>
          <a:bodyPr wrap="square">
            <a:spAutoFit/>
          </a:bodyPr>
          <a:lstStyle/>
          <a:p>
            <a:pPr algn="r" fontAlgn="base"/>
            <a:r>
              <a:rPr lang="es-AR" b="1" i="0" dirty="0">
                <a:solidFill>
                  <a:srgbClr val="000000"/>
                </a:solidFill>
                <a:effectLst/>
                <a:latin typeface="Graphik"/>
              </a:rPr>
              <a:t>La transición a un sistema energético limpio pone en juego nuevos patrones de comercio energético, países y consideraciones geopolíticas</a:t>
            </a:r>
            <a:endParaRPr lang="en-US" b="1" i="0" dirty="0">
              <a:solidFill>
                <a:srgbClr val="000000"/>
              </a:solidFill>
              <a:effectLst/>
              <a:latin typeface="Graphik"/>
            </a:endParaRPr>
          </a:p>
        </p:txBody>
      </p:sp>
      <p:cxnSp>
        <p:nvCxnSpPr>
          <p:cNvPr id="9" name="Straight Connector 8">
            <a:extLst>
              <a:ext uri="{FF2B5EF4-FFF2-40B4-BE49-F238E27FC236}">
                <a16:creationId xmlns:a16="http://schemas.microsoft.com/office/drawing/2014/main" id="{200DEF20-581A-1C1D-B8B4-8F4E73154F6F}"/>
              </a:ext>
            </a:extLst>
          </p:cNvPr>
          <p:cNvCxnSpPr>
            <a:cxnSpLocks/>
          </p:cNvCxnSpPr>
          <p:nvPr/>
        </p:nvCxnSpPr>
        <p:spPr>
          <a:xfrm>
            <a:off x="609600" y="4146699"/>
            <a:ext cx="5257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230180C-3F84-9431-7E1D-3875E8078EC4}"/>
              </a:ext>
            </a:extLst>
          </p:cNvPr>
          <p:cNvCxnSpPr>
            <a:cxnSpLocks/>
          </p:cNvCxnSpPr>
          <p:nvPr/>
        </p:nvCxnSpPr>
        <p:spPr>
          <a:xfrm>
            <a:off x="6197600" y="4059866"/>
            <a:ext cx="5308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731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7A7CBEC8-3012-145D-5B02-3E83CC03569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EB00ACC0-6191-257F-A1CB-5262F4193E95}"/>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2" name="Title 1">
            <a:extLst>
              <a:ext uri="{FF2B5EF4-FFF2-40B4-BE49-F238E27FC236}">
                <a16:creationId xmlns:a16="http://schemas.microsoft.com/office/drawing/2014/main" id="{C78C93AA-9620-6A32-DE6B-C6716140E297}"/>
              </a:ext>
            </a:extLst>
          </p:cNvPr>
          <p:cNvSpPr>
            <a:spLocks noGrp="1"/>
          </p:cNvSpPr>
          <p:nvPr>
            <p:ph type="title"/>
          </p:nvPr>
        </p:nvSpPr>
        <p:spPr/>
        <p:txBody>
          <a:bodyPr>
            <a:normAutofit/>
          </a:bodyPr>
          <a:lstStyle/>
          <a:p>
            <a:pPr algn="l"/>
            <a:r>
              <a:rPr lang="en-US" sz="4000" b="1" dirty="0" err="1">
                <a:solidFill>
                  <a:srgbClr val="004D72"/>
                </a:solidFill>
                <a:latin typeface="Montserrat" pitchFamily="2" charset="0"/>
              </a:rPr>
              <a:t>Negocios</a:t>
            </a:r>
            <a:r>
              <a:rPr lang="en-US" sz="4000" b="1" dirty="0">
                <a:solidFill>
                  <a:srgbClr val="004D72"/>
                </a:solidFill>
                <a:latin typeface="Montserrat" pitchFamily="2" charset="0"/>
              </a:rPr>
              <a:t> mineros</a:t>
            </a:r>
            <a:endParaRPr lang="es-419" sz="4000" b="1" dirty="0">
              <a:solidFill>
                <a:srgbClr val="004D72"/>
              </a:solidFill>
              <a:latin typeface="Montserrat" pitchFamily="2" charset="0"/>
            </a:endParaRPr>
          </a:p>
        </p:txBody>
      </p:sp>
      <p:sp>
        <p:nvSpPr>
          <p:cNvPr id="6" name="TextBox 5">
            <a:extLst>
              <a:ext uri="{FF2B5EF4-FFF2-40B4-BE49-F238E27FC236}">
                <a16:creationId xmlns:a16="http://schemas.microsoft.com/office/drawing/2014/main" id="{FFDA89D7-6B6D-D8A0-9C60-85C6A9306FE1}"/>
              </a:ext>
            </a:extLst>
          </p:cNvPr>
          <p:cNvSpPr txBox="1"/>
          <p:nvPr/>
        </p:nvSpPr>
        <p:spPr>
          <a:xfrm>
            <a:off x="38100" y="6575424"/>
            <a:ext cx="2079415" cy="246221"/>
          </a:xfrm>
          <a:prstGeom prst="rect">
            <a:avLst/>
          </a:prstGeom>
          <a:noFill/>
        </p:spPr>
        <p:txBody>
          <a:bodyPr wrap="none" rtlCol="0">
            <a:spAutoFit/>
          </a:bodyPr>
          <a:lstStyle/>
          <a:p>
            <a:r>
              <a:rPr lang="es-419" sz="1000" b="1" dirty="0"/>
              <a:t>Source</a:t>
            </a:r>
            <a:r>
              <a:rPr lang="en-US" sz="1000" b="1" dirty="0"/>
              <a:t>: </a:t>
            </a:r>
            <a:r>
              <a:rPr lang="en-US" sz="1000" dirty="0"/>
              <a:t>International Energy Agency</a:t>
            </a:r>
            <a:endParaRPr lang="es-419" sz="1000" dirty="0"/>
          </a:p>
        </p:txBody>
      </p:sp>
      <p:graphicFrame>
        <p:nvGraphicFramePr>
          <p:cNvPr id="9" name="Content Placeholder 11">
            <a:extLst>
              <a:ext uri="{FF2B5EF4-FFF2-40B4-BE49-F238E27FC236}">
                <a16:creationId xmlns:a16="http://schemas.microsoft.com/office/drawing/2014/main" id="{D85AAE09-4995-0049-D24D-51EE40802717}"/>
              </a:ext>
            </a:extLst>
          </p:cNvPr>
          <p:cNvGraphicFramePr>
            <a:graphicFrameLocks noGrp="1"/>
          </p:cNvGraphicFramePr>
          <p:nvPr>
            <p:ph sz="half" idx="2"/>
            <p:extLst>
              <p:ext uri="{D42A27DB-BD31-4B8C-83A1-F6EECF244321}">
                <p14:modId xmlns:p14="http://schemas.microsoft.com/office/powerpoint/2010/main" val="3834444492"/>
              </p:ext>
            </p:extLst>
          </p:nvPr>
        </p:nvGraphicFramePr>
        <p:xfrm>
          <a:off x="1066800" y="1600200"/>
          <a:ext cx="10515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5AE6B881-1E27-99F7-7DD8-35C8EB4C478B}"/>
              </a:ext>
            </a:extLst>
          </p:cNvPr>
          <p:cNvSpPr txBox="1"/>
          <p:nvPr/>
        </p:nvSpPr>
        <p:spPr>
          <a:xfrm>
            <a:off x="7362701" y="274638"/>
            <a:ext cx="4574295" cy="923330"/>
          </a:xfrm>
          <a:prstGeom prst="rect">
            <a:avLst/>
          </a:prstGeom>
          <a:noFill/>
        </p:spPr>
        <p:txBody>
          <a:bodyPr wrap="square">
            <a:spAutoFit/>
          </a:bodyPr>
          <a:lstStyle/>
          <a:p>
            <a:pPr algn="r" fontAlgn="base"/>
            <a:r>
              <a:rPr lang="es-AR" sz="1800" b="1" i="0" dirty="0">
                <a:solidFill>
                  <a:srgbClr val="000000"/>
                </a:solidFill>
                <a:effectLst/>
                <a:latin typeface="Graphik"/>
              </a:rPr>
              <a:t>Las empresas que extraen y procesan minerales desempeñan un papel fundamental en la transición hacia una energía limpia</a:t>
            </a:r>
            <a:endParaRPr lang="en-US" sz="1800" b="1" i="0" dirty="0">
              <a:solidFill>
                <a:srgbClr val="000000"/>
              </a:solidFill>
              <a:effectLst/>
              <a:latin typeface="Graphik"/>
            </a:endParaRPr>
          </a:p>
        </p:txBody>
      </p:sp>
    </p:spTree>
    <p:extLst>
      <p:ext uri="{BB962C8B-B14F-4D97-AF65-F5344CB8AC3E}">
        <p14:creationId xmlns:p14="http://schemas.microsoft.com/office/powerpoint/2010/main" val="188782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Picture 2" descr="Aerial view of brine ponds and a digger processing areas of SQM's lithium mine in the Atacama Desert, Chile.">
            <a:extLst>
              <a:ext uri="{FF2B5EF4-FFF2-40B4-BE49-F238E27FC236}">
                <a16:creationId xmlns:a16="http://schemas.microsoft.com/office/drawing/2014/main" id="{4D9071D4-6E40-A0B8-FBAE-9CA83BDE006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C171B6DC-0399-992D-90C7-03131207F168}"/>
              </a:ext>
            </a:extLst>
          </p:cNvPr>
          <p:cNvPicPr>
            <a:picLocks noChangeAspect="1"/>
          </p:cNvPicPr>
          <p:nvPr/>
        </p:nvPicPr>
        <p:blipFill>
          <a:blip r:embed="rId4">
            <a:alphaModFix amt="95000"/>
            <a:duotone>
              <a:schemeClr val="accent5">
                <a:shade val="45000"/>
                <a:satMod val="135000"/>
              </a:schemeClr>
              <a:prstClr val="white"/>
            </a:duotone>
          </a:blip>
          <a:srcRect/>
          <a:stretch/>
        </p:blipFill>
        <p:spPr>
          <a:xfrm>
            <a:off x="104179" y="0"/>
            <a:ext cx="12099395" cy="6858000"/>
          </a:xfrm>
          <a:prstGeom prst="rect">
            <a:avLst/>
          </a:prstGeom>
        </p:spPr>
      </p:pic>
      <p:sp>
        <p:nvSpPr>
          <p:cNvPr id="18" name="TextBox 17">
            <a:extLst>
              <a:ext uri="{FF2B5EF4-FFF2-40B4-BE49-F238E27FC236}">
                <a16:creationId xmlns:a16="http://schemas.microsoft.com/office/drawing/2014/main" id="{D1D1933E-2006-3CB5-9BA1-E50FDEA4E7F5}"/>
              </a:ext>
            </a:extLst>
          </p:cNvPr>
          <p:cNvSpPr txBox="1"/>
          <p:nvPr/>
        </p:nvSpPr>
        <p:spPr>
          <a:xfrm>
            <a:off x="7931342" y="2978375"/>
            <a:ext cx="4152995" cy="954107"/>
          </a:xfrm>
          <a:prstGeom prst="rect">
            <a:avLst/>
          </a:prstGeom>
          <a:noFill/>
        </p:spPr>
        <p:txBody>
          <a:bodyPr wrap="square">
            <a:spAutoFit/>
          </a:bodyPr>
          <a:lstStyle/>
          <a:p>
            <a:pPr marL="0" lvl="1"/>
            <a:r>
              <a:rPr lang="en-US" sz="1400" b="1">
                <a:latin typeface="Montserrat" pitchFamily="2" charset="0"/>
                <a:cs typeface="Helvetica" panose="020B0604020202020204" pitchFamily="34" charset="0"/>
              </a:rPr>
              <a:t>Brasil </a:t>
            </a:r>
            <a:r>
              <a:rPr lang="en-US" sz="1400">
                <a:latin typeface="Montserrat" pitchFamily="2" charset="0"/>
                <a:cs typeface="Helvetica" panose="020B0604020202020204" pitchFamily="34" charset="0"/>
              </a:rPr>
              <a:t>es el primer productor de </a:t>
            </a:r>
            <a:r>
              <a:rPr lang="en-US" sz="1400" b="1">
                <a:latin typeface="Montserrat" pitchFamily="2" charset="0"/>
                <a:cs typeface="Helvetica" panose="020B0604020202020204" pitchFamily="34" charset="0"/>
              </a:rPr>
              <a:t>niobio, </a:t>
            </a:r>
            <a:r>
              <a:rPr lang="en-US" sz="1400">
                <a:latin typeface="Montserrat" pitchFamily="2" charset="0"/>
                <a:cs typeface="Helvetica" panose="020B0604020202020204" pitchFamily="34" charset="0"/>
              </a:rPr>
              <a:t>el segundo de </a:t>
            </a:r>
            <a:r>
              <a:rPr lang="en-US" sz="1400" b="1">
                <a:latin typeface="Montserrat" pitchFamily="2" charset="0"/>
                <a:cs typeface="Helvetica" panose="020B0604020202020204" pitchFamily="34" charset="0"/>
              </a:rPr>
              <a:t>mineral de hierro </a:t>
            </a:r>
            <a:r>
              <a:rPr lang="en-US" sz="1400">
                <a:latin typeface="Montserrat" pitchFamily="2" charset="0"/>
                <a:cs typeface="Helvetica" panose="020B0604020202020204" pitchFamily="34" charset="0"/>
              </a:rPr>
              <a:t>y produce </a:t>
            </a:r>
            <a:r>
              <a:rPr lang="en-US" sz="1400" b="1">
                <a:latin typeface="Montserrat" pitchFamily="2" charset="0"/>
                <a:cs typeface="Helvetica" panose="020B0604020202020204" pitchFamily="34" charset="0"/>
              </a:rPr>
              <a:t>manganeso </a:t>
            </a:r>
            <a:r>
              <a:rPr lang="en-US" sz="1400">
                <a:latin typeface="Montserrat" pitchFamily="2" charset="0"/>
                <a:cs typeface="Helvetica" panose="020B0604020202020204" pitchFamily="34" charset="0"/>
              </a:rPr>
              <a:t>y </a:t>
            </a:r>
            <a:r>
              <a:rPr lang="en-US" sz="1400" b="1">
                <a:latin typeface="Montserrat" pitchFamily="2" charset="0"/>
                <a:cs typeface="Helvetica" panose="020B0604020202020204" pitchFamily="34" charset="0"/>
              </a:rPr>
              <a:t>bauxita, litio</a:t>
            </a:r>
            <a:r>
              <a:rPr lang="en-US" sz="1400">
                <a:latin typeface="Montserrat" pitchFamily="2" charset="0"/>
                <a:cs typeface="Helvetica" panose="020B0604020202020204" pitchFamily="34" charset="0"/>
              </a:rPr>
              <a:t>, </a:t>
            </a:r>
            <a:r>
              <a:rPr lang="en-US" sz="1400" b="1">
                <a:latin typeface="Montserrat" pitchFamily="2" charset="0"/>
                <a:cs typeface="Helvetica" panose="020B0604020202020204" pitchFamily="34" charset="0"/>
              </a:rPr>
              <a:t>níquel</a:t>
            </a:r>
            <a:r>
              <a:rPr lang="en-US" sz="1400">
                <a:latin typeface="Montserrat" pitchFamily="2" charset="0"/>
                <a:cs typeface="Helvetica" panose="020B0604020202020204" pitchFamily="34" charset="0"/>
              </a:rPr>
              <a:t>, </a:t>
            </a:r>
            <a:r>
              <a:rPr lang="en-US" sz="1400" b="1">
                <a:latin typeface="Montserrat" pitchFamily="2" charset="0"/>
                <a:cs typeface="Helvetica" panose="020B0604020202020204" pitchFamily="34" charset="0"/>
              </a:rPr>
              <a:t>cobre</a:t>
            </a:r>
            <a:r>
              <a:rPr lang="en-US" sz="1400">
                <a:latin typeface="Montserrat" pitchFamily="2" charset="0"/>
                <a:cs typeface="Helvetica" panose="020B0604020202020204" pitchFamily="34" charset="0"/>
              </a:rPr>
              <a:t>, </a:t>
            </a:r>
            <a:r>
              <a:rPr lang="en-US" sz="1400" b="1">
                <a:latin typeface="Montserrat" pitchFamily="2" charset="0"/>
                <a:cs typeface="Helvetica" panose="020B0604020202020204" pitchFamily="34" charset="0"/>
              </a:rPr>
              <a:t>oro </a:t>
            </a:r>
            <a:r>
              <a:rPr lang="en-US" sz="1400">
                <a:latin typeface="Montserrat" pitchFamily="2" charset="0"/>
                <a:cs typeface="Helvetica" panose="020B0604020202020204" pitchFamily="34" charset="0"/>
              </a:rPr>
              <a:t>y </a:t>
            </a:r>
            <a:r>
              <a:rPr lang="en-US" sz="1400" b="1">
                <a:latin typeface="Montserrat" pitchFamily="2" charset="0"/>
                <a:cs typeface="Helvetica" panose="020B0604020202020204" pitchFamily="34" charset="0"/>
              </a:rPr>
              <a:t>grafito</a:t>
            </a:r>
            <a:r>
              <a:rPr lang="en-US" sz="1400">
                <a:latin typeface="Montserrat" pitchFamily="2" charset="0"/>
                <a:cs typeface="Helvetica" panose="020B0604020202020204" pitchFamily="34" charset="0"/>
              </a:rPr>
              <a:t>. 2ª mayor reserva de </a:t>
            </a:r>
            <a:r>
              <a:rPr lang="en-US" sz="1400" b="1">
                <a:latin typeface="Montserrat" pitchFamily="2" charset="0"/>
                <a:cs typeface="Helvetica" panose="020B0604020202020204" pitchFamily="34" charset="0"/>
              </a:rPr>
              <a:t>tierras raras</a:t>
            </a:r>
            <a:endParaRPr lang="en-US" sz="1400">
              <a:latin typeface="Montserrat" pitchFamily="2" charset="0"/>
              <a:cs typeface="Helvetica" panose="020B0604020202020204" pitchFamily="34" charset="0"/>
            </a:endParaRPr>
          </a:p>
        </p:txBody>
      </p:sp>
      <p:sp>
        <p:nvSpPr>
          <p:cNvPr id="20" name="TextBox 19">
            <a:extLst>
              <a:ext uri="{FF2B5EF4-FFF2-40B4-BE49-F238E27FC236}">
                <a16:creationId xmlns:a16="http://schemas.microsoft.com/office/drawing/2014/main" id="{A447341C-7625-6C2E-0ADB-ABD66215E508}"/>
              </a:ext>
            </a:extLst>
          </p:cNvPr>
          <p:cNvSpPr txBox="1"/>
          <p:nvPr/>
        </p:nvSpPr>
        <p:spPr>
          <a:xfrm>
            <a:off x="303869" y="4404468"/>
            <a:ext cx="3608231" cy="738664"/>
          </a:xfrm>
          <a:prstGeom prst="rect">
            <a:avLst/>
          </a:prstGeom>
          <a:noFill/>
        </p:spPr>
        <p:txBody>
          <a:bodyPr wrap="square">
            <a:spAutoFit/>
          </a:bodyPr>
          <a:lstStyle/>
          <a:p>
            <a:pPr marL="0" lvl="1"/>
            <a:r>
              <a:rPr lang="en-US" sz="1400" b="1" dirty="0">
                <a:latin typeface="Montserrat" pitchFamily="2" charset="0"/>
                <a:cs typeface="Helvetica" panose="020B0604020202020204" pitchFamily="34" charset="0"/>
              </a:rPr>
              <a:t>Chile </a:t>
            </a:r>
            <a:r>
              <a:rPr lang="en-US" sz="1400" dirty="0">
                <a:latin typeface="Montserrat" pitchFamily="2" charset="0"/>
                <a:cs typeface="Helvetica" panose="020B0604020202020204" pitchFamily="34" charset="0"/>
              </a:rPr>
              <a:t>y </a:t>
            </a:r>
            <a:r>
              <a:rPr lang="en-US" sz="1400" b="1" dirty="0">
                <a:latin typeface="Montserrat" pitchFamily="2" charset="0"/>
                <a:cs typeface="Helvetica" panose="020B0604020202020204" pitchFamily="34" charset="0"/>
              </a:rPr>
              <a:t>Perú </a:t>
            </a:r>
            <a:r>
              <a:rPr lang="en-US" sz="1400" dirty="0" err="1">
                <a:latin typeface="Montserrat" pitchFamily="2" charset="0"/>
                <a:cs typeface="Helvetica" panose="020B0604020202020204" pitchFamily="34" charset="0"/>
              </a:rPr>
              <a:t>producen</a:t>
            </a:r>
            <a:r>
              <a:rPr lang="en-US" sz="1400" dirty="0">
                <a:latin typeface="Montserrat" pitchFamily="2" charset="0"/>
                <a:cs typeface="Helvetica" panose="020B0604020202020204" pitchFamily="34" charset="0"/>
              </a:rPr>
              <a:t> el 40% del </a:t>
            </a:r>
            <a:r>
              <a:rPr lang="en-US" sz="1400" dirty="0" err="1">
                <a:latin typeface="Montserrat" pitchFamily="2" charset="0"/>
                <a:cs typeface="Helvetica" panose="020B0604020202020204" pitchFamily="34" charset="0"/>
              </a:rPr>
              <a:t>cobre</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mundial</a:t>
            </a:r>
            <a:r>
              <a:rPr lang="en-US" sz="1400" dirty="0">
                <a:latin typeface="Montserrat" pitchFamily="2" charset="0"/>
                <a:cs typeface="Helvetica" panose="020B0604020202020204" pitchFamily="34" charset="0"/>
              </a:rPr>
              <a:t> y para ambos la </a:t>
            </a:r>
            <a:r>
              <a:rPr lang="en-US" sz="1400" dirty="0" err="1">
                <a:latin typeface="Montserrat" pitchFamily="2" charset="0"/>
                <a:cs typeface="Helvetica" panose="020B0604020202020204" pitchFamily="34" charset="0"/>
              </a:rPr>
              <a:t>minería</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representa</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más</a:t>
            </a:r>
            <a:r>
              <a:rPr lang="en-US" sz="1400" dirty="0">
                <a:latin typeface="Montserrat" pitchFamily="2" charset="0"/>
                <a:cs typeface="Helvetica" panose="020B0604020202020204" pitchFamily="34" charset="0"/>
              </a:rPr>
              <a:t> del 10% del PIB y </a:t>
            </a:r>
            <a:r>
              <a:rPr lang="en-US" sz="1400" dirty="0" err="1">
                <a:latin typeface="Montserrat" pitchFamily="2" charset="0"/>
                <a:cs typeface="Helvetica" panose="020B0604020202020204" pitchFamily="34" charset="0"/>
              </a:rPr>
              <a:t>más</a:t>
            </a:r>
            <a:r>
              <a:rPr lang="en-US" sz="1400" dirty="0">
                <a:latin typeface="Montserrat" pitchFamily="2" charset="0"/>
                <a:cs typeface="Helvetica" panose="020B0604020202020204" pitchFamily="34" charset="0"/>
              </a:rPr>
              <a:t> del 50% de las </a:t>
            </a:r>
            <a:r>
              <a:rPr lang="en-US" sz="1400" dirty="0" err="1">
                <a:latin typeface="Montserrat" pitchFamily="2" charset="0"/>
                <a:cs typeface="Helvetica" panose="020B0604020202020204" pitchFamily="34" charset="0"/>
              </a:rPr>
              <a:t>exportaciones</a:t>
            </a:r>
            <a:r>
              <a:rPr lang="en-US" sz="1400" dirty="0">
                <a:latin typeface="Montserrat" pitchFamily="2" charset="0"/>
                <a:cs typeface="Helvetica" panose="020B0604020202020204" pitchFamily="34" charset="0"/>
              </a:rPr>
              <a:t>.</a:t>
            </a:r>
          </a:p>
        </p:txBody>
      </p:sp>
      <p:sp>
        <p:nvSpPr>
          <p:cNvPr id="22" name="TextBox 21">
            <a:extLst>
              <a:ext uri="{FF2B5EF4-FFF2-40B4-BE49-F238E27FC236}">
                <a16:creationId xmlns:a16="http://schemas.microsoft.com/office/drawing/2014/main" id="{21851056-08AD-AB33-58FF-A1BA76688CFF}"/>
              </a:ext>
            </a:extLst>
          </p:cNvPr>
          <p:cNvSpPr txBox="1"/>
          <p:nvPr/>
        </p:nvSpPr>
        <p:spPr>
          <a:xfrm>
            <a:off x="314232" y="5701800"/>
            <a:ext cx="5115821" cy="738664"/>
          </a:xfrm>
          <a:prstGeom prst="rect">
            <a:avLst/>
          </a:prstGeom>
          <a:noFill/>
        </p:spPr>
        <p:txBody>
          <a:bodyPr wrap="square">
            <a:spAutoFit/>
          </a:bodyPr>
          <a:lstStyle/>
          <a:p>
            <a:pPr marL="0" lvl="1"/>
            <a:r>
              <a:rPr lang="en-US" sz="1400" b="1" dirty="0">
                <a:latin typeface="Montserrat" pitchFamily="2" charset="0"/>
                <a:cs typeface="Helvetica" panose="020B0604020202020204" pitchFamily="34" charset="0"/>
              </a:rPr>
              <a:t>Chile </a:t>
            </a:r>
            <a:r>
              <a:rPr lang="en-US" sz="1400" dirty="0">
                <a:latin typeface="Montserrat" pitchFamily="2" charset="0"/>
                <a:cs typeface="Helvetica" panose="020B0604020202020204" pitchFamily="34" charset="0"/>
              </a:rPr>
              <a:t>y </a:t>
            </a:r>
            <a:r>
              <a:rPr lang="en-US" sz="1400" b="1" dirty="0">
                <a:latin typeface="Montserrat" pitchFamily="2" charset="0"/>
                <a:cs typeface="Helvetica" panose="020B0604020202020204" pitchFamily="34" charset="0"/>
              </a:rPr>
              <a:t>Argentina son el </a:t>
            </a:r>
            <a:r>
              <a:rPr lang="en-US" sz="1400" dirty="0">
                <a:latin typeface="Montserrat" pitchFamily="2" charset="0"/>
                <a:cs typeface="Helvetica" panose="020B0604020202020204" pitchFamily="34" charset="0"/>
              </a:rPr>
              <a:t>2º y 4º </a:t>
            </a:r>
            <a:r>
              <a:rPr lang="en-US" sz="1400" dirty="0" err="1">
                <a:latin typeface="Montserrat" pitchFamily="2" charset="0"/>
                <a:cs typeface="Helvetica" panose="020B0604020202020204" pitchFamily="34" charset="0"/>
              </a:rPr>
              <a:t>productores</a:t>
            </a:r>
            <a:r>
              <a:rPr lang="en-US" sz="1400" dirty="0">
                <a:latin typeface="Montserrat" pitchFamily="2" charset="0"/>
                <a:cs typeface="Helvetica" panose="020B0604020202020204" pitchFamily="34" charset="0"/>
              </a:rPr>
              <a:t> de </a:t>
            </a:r>
            <a:r>
              <a:rPr lang="en-US" sz="1400" b="1" dirty="0" err="1">
                <a:latin typeface="Montserrat" pitchFamily="2" charset="0"/>
                <a:cs typeface="Helvetica" panose="020B0604020202020204" pitchFamily="34" charset="0"/>
              </a:rPr>
              <a:t>litio</a:t>
            </a:r>
            <a:r>
              <a:rPr lang="en-US" sz="1400" dirty="0">
                <a:latin typeface="Montserrat" pitchFamily="2" charset="0"/>
                <a:cs typeface="Helvetica" panose="020B0604020202020204" pitchFamily="34" charset="0"/>
              </a:rPr>
              <a:t>. Bolivia </a:t>
            </a:r>
            <a:r>
              <a:rPr lang="en-US" sz="1400" dirty="0" err="1">
                <a:latin typeface="Montserrat" pitchFamily="2" charset="0"/>
                <a:cs typeface="Helvetica" panose="020B0604020202020204" pitchFamily="34" charset="0"/>
              </a:rPr>
              <a:t>posee</a:t>
            </a:r>
            <a:r>
              <a:rPr lang="en-US" sz="1400" dirty="0">
                <a:latin typeface="Montserrat" pitchFamily="2" charset="0"/>
                <a:cs typeface="Helvetica" panose="020B0604020202020204" pitchFamily="34" charset="0"/>
              </a:rPr>
              <a:t> los </a:t>
            </a:r>
            <a:r>
              <a:rPr lang="en-US" sz="1400" dirty="0" err="1">
                <a:latin typeface="Montserrat" pitchFamily="2" charset="0"/>
                <a:cs typeface="Helvetica" panose="020B0604020202020204" pitchFamily="34" charset="0"/>
              </a:rPr>
              <a:t>mayores</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recursos</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mundiales</a:t>
            </a:r>
            <a:r>
              <a:rPr lang="en-US" sz="1400" dirty="0">
                <a:latin typeface="Montserrat" pitchFamily="2" charset="0"/>
                <a:cs typeface="Helvetica" panose="020B0604020202020204" pitchFamily="34" charset="0"/>
              </a:rPr>
              <a:t> </a:t>
            </a:r>
            <a:r>
              <a:rPr lang="en-US" sz="1400" b="1" dirty="0">
                <a:latin typeface="Montserrat" pitchFamily="2" charset="0"/>
                <a:cs typeface="Helvetica" panose="020B0604020202020204" pitchFamily="34" charset="0"/>
              </a:rPr>
              <a:t>de </a:t>
            </a:r>
            <a:r>
              <a:rPr lang="en-US" sz="1400" b="1" dirty="0" err="1">
                <a:latin typeface="Montserrat" pitchFamily="2" charset="0"/>
                <a:cs typeface="Helvetica" panose="020B0604020202020204" pitchFamily="34" charset="0"/>
              </a:rPr>
              <a:t>litio</a:t>
            </a:r>
            <a:r>
              <a:rPr lang="en-US" sz="1400" b="1" dirty="0">
                <a:latin typeface="Montserrat" pitchFamily="2" charset="0"/>
                <a:cs typeface="Helvetica" panose="020B0604020202020204" pitchFamily="34" charset="0"/>
              </a:rPr>
              <a:t> </a:t>
            </a:r>
            <a:r>
              <a:rPr lang="en-US" sz="1400" dirty="0">
                <a:latin typeface="Montserrat" pitchFamily="2" charset="0"/>
                <a:cs typeface="Helvetica" panose="020B0604020202020204" pitchFamily="34" charset="0"/>
              </a:rPr>
              <a:t>y produce </a:t>
            </a:r>
            <a:r>
              <a:rPr lang="en-US" sz="1400" b="1" dirty="0" err="1">
                <a:latin typeface="Montserrat" pitchFamily="2" charset="0"/>
                <a:cs typeface="Helvetica" panose="020B0604020202020204" pitchFamily="34" charset="0"/>
              </a:rPr>
              <a:t>estaño</a:t>
            </a:r>
            <a:r>
              <a:rPr lang="en-US" sz="1400" dirty="0">
                <a:latin typeface="Montserrat" pitchFamily="2" charset="0"/>
                <a:cs typeface="Helvetica" panose="020B0604020202020204" pitchFamily="34" charset="0"/>
              </a:rPr>
              <a:t>.</a:t>
            </a:r>
          </a:p>
        </p:txBody>
      </p:sp>
      <p:sp>
        <p:nvSpPr>
          <p:cNvPr id="24" name="TextBox 23">
            <a:extLst>
              <a:ext uri="{FF2B5EF4-FFF2-40B4-BE49-F238E27FC236}">
                <a16:creationId xmlns:a16="http://schemas.microsoft.com/office/drawing/2014/main" id="{CB82B715-3815-FDE9-7E08-A1F19D8675AA}"/>
              </a:ext>
            </a:extLst>
          </p:cNvPr>
          <p:cNvSpPr txBox="1"/>
          <p:nvPr/>
        </p:nvSpPr>
        <p:spPr>
          <a:xfrm flipH="1">
            <a:off x="303868" y="2000965"/>
            <a:ext cx="3258273" cy="738664"/>
          </a:xfrm>
          <a:prstGeom prst="rect">
            <a:avLst/>
          </a:prstGeom>
          <a:noFill/>
        </p:spPr>
        <p:txBody>
          <a:bodyPr wrap="square">
            <a:spAutoFit/>
          </a:bodyPr>
          <a:lstStyle/>
          <a:p>
            <a:r>
              <a:rPr lang="en-US" sz="1400" b="1" dirty="0">
                <a:latin typeface="Montserrat" pitchFamily="2" charset="0"/>
              </a:rPr>
              <a:t>Panamá </a:t>
            </a:r>
            <a:r>
              <a:rPr lang="en-US" sz="1400" dirty="0" err="1">
                <a:latin typeface="Montserrat" pitchFamily="2" charset="0"/>
              </a:rPr>
              <a:t>alberga</a:t>
            </a:r>
            <a:r>
              <a:rPr lang="en-US" sz="1400" dirty="0">
                <a:latin typeface="Montserrat" pitchFamily="2" charset="0"/>
              </a:rPr>
              <a:t> la novena mina </a:t>
            </a:r>
            <a:r>
              <a:rPr lang="en-US" sz="1400" b="1" dirty="0">
                <a:latin typeface="Montserrat" pitchFamily="2" charset="0"/>
              </a:rPr>
              <a:t>de </a:t>
            </a:r>
            <a:r>
              <a:rPr lang="en-US" sz="1400" b="1" dirty="0" err="1">
                <a:latin typeface="Montserrat" pitchFamily="2" charset="0"/>
              </a:rPr>
              <a:t>cobre</a:t>
            </a:r>
            <a:r>
              <a:rPr lang="en-US" sz="1400" b="1" dirty="0">
                <a:latin typeface="Montserrat" pitchFamily="2" charset="0"/>
              </a:rPr>
              <a:t> </a:t>
            </a:r>
            <a:r>
              <a:rPr lang="en-US" sz="1400" dirty="0">
                <a:latin typeface="Montserrat" pitchFamily="2" charset="0"/>
              </a:rPr>
              <a:t>del </a:t>
            </a:r>
            <a:r>
              <a:rPr lang="en-US" sz="1400" dirty="0" err="1">
                <a:latin typeface="Montserrat" pitchFamily="2" charset="0"/>
              </a:rPr>
              <a:t>mundo</a:t>
            </a:r>
            <a:r>
              <a:rPr lang="en-US" sz="1400" dirty="0">
                <a:latin typeface="Montserrat" pitchFamily="2" charset="0"/>
              </a:rPr>
              <a:t>; la </a:t>
            </a:r>
            <a:r>
              <a:rPr lang="en-US" sz="1400" dirty="0" err="1">
                <a:latin typeface="Montserrat" pitchFamily="2" charset="0"/>
              </a:rPr>
              <a:t>minería</a:t>
            </a:r>
            <a:r>
              <a:rPr lang="en-US" sz="1400" dirty="0">
                <a:latin typeface="Montserrat" pitchFamily="2" charset="0"/>
              </a:rPr>
              <a:t> </a:t>
            </a:r>
            <a:r>
              <a:rPr lang="en-US" sz="1400" dirty="0" err="1">
                <a:latin typeface="Montserrat" pitchFamily="2" charset="0"/>
              </a:rPr>
              <a:t>representa</a:t>
            </a:r>
            <a:r>
              <a:rPr lang="en-US" sz="1400" dirty="0">
                <a:latin typeface="Montserrat" pitchFamily="2" charset="0"/>
              </a:rPr>
              <a:t> </a:t>
            </a:r>
            <a:r>
              <a:rPr lang="en-US" sz="1400" dirty="0" err="1">
                <a:latin typeface="Montserrat" pitchFamily="2" charset="0"/>
              </a:rPr>
              <a:t>el</a:t>
            </a:r>
            <a:r>
              <a:rPr lang="en-US" sz="1400" dirty="0">
                <a:latin typeface="Montserrat" pitchFamily="2" charset="0"/>
              </a:rPr>
              <a:t> 4% del PIB.</a:t>
            </a:r>
            <a:endParaRPr lang="es-419" sz="1400" dirty="0">
              <a:latin typeface="Montserrat" pitchFamily="2" charset="0"/>
            </a:endParaRPr>
          </a:p>
        </p:txBody>
      </p:sp>
      <p:sp>
        <p:nvSpPr>
          <p:cNvPr id="26" name="TextBox 25">
            <a:extLst>
              <a:ext uri="{FF2B5EF4-FFF2-40B4-BE49-F238E27FC236}">
                <a16:creationId xmlns:a16="http://schemas.microsoft.com/office/drawing/2014/main" id="{749DAB39-6872-6E8F-0841-90DF7D0B2C5F}"/>
              </a:ext>
            </a:extLst>
          </p:cNvPr>
          <p:cNvSpPr txBox="1"/>
          <p:nvPr/>
        </p:nvSpPr>
        <p:spPr>
          <a:xfrm flipH="1">
            <a:off x="301110" y="743403"/>
            <a:ext cx="3403543" cy="954107"/>
          </a:xfrm>
          <a:prstGeom prst="rect">
            <a:avLst/>
          </a:prstGeom>
          <a:noFill/>
        </p:spPr>
        <p:txBody>
          <a:bodyPr wrap="square">
            <a:spAutoFit/>
          </a:bodyPr>
          <a:lstStyle/>
          <a:p>
            <a:pPr marL="0" lvl="1"/>
            <a:r>
              <a:rPr lang="en-US" sz="1400" b="1" dirty="0">
                <a:latin typeface="Montserrat" pitchFamily="2" charset="0"/>
                <a:cs typeface="Helvetica" panose="020B0604020202020204" pitchFamily="34" charset="0"/>
              </a:rPr>
              <a:t>México </a:t>
            </a:r>
            <a:r>
              <a:rPr lang="en-US" sz="1400" dirty="0">
                <a:latin typeface="Montserrat" pitchFamily="2" charset="0"/>
                <a:cs typeface="Helvetica" panose="020B0604020202020204" pitchFamily="34" charset="0"/>
              </a:rPr>
              <a:t>es </a:t>
            </a:r>
            <a:r>
              <a:rPr lang="en-US" sz="1400" dirty="0" err="1">
                <a:latin typeface="Montserrat" pitchFamily="2" charset="0"/>
                <a:cs typeface="Helvetica" panose="020B0604020202020204" pitchFamily="34" charset="0"/>
              </a:rPr>
              <a:t>el</a:t>
            </a:r>
            <a:r>
              <a:rPr lang="en-US" sz="1400" dirty="0">
                <a:latin typeface="Montserrat" pitchFamily="2" charset="0"/>
                <a:cs typeface="Helvetica" panose="020B0604020202020204" pitchFamily="34" charset="0"/>
              </a:rPr>
              <a:t> primer productor </a:t>
            </a:r>
            <a:r>
              <a:rPr lang="en-US" sz="1400" dirty="0" err="1">
                <a:latin typeface="Montserrat" pitchFamily="2" charset="0"/>
                <a:cs typeface="Helvetica" panose="020B0604020202020204" pitchFamily="34" charset="0"/>
              </a:rPr>
              <a:t>mundial</a:t>
            </a:r>
            <a:r>
              <a:rPr lang="en-US" sz="1400" dirty="0">
                <a:latin typeface="Montserrat" pitchFamily="2" charset="0"/>
                <a:cs typeface="Helvetica" panose="020B0604020202020204" pitchFamily="34" charset="0"/>
              </a:rPr>
              <a:t> de </a:t>
            </a:r>
            <a:r>
              <a:rPr lang="en-US" sz="1400" b="1" dirty="0" err="1">
                <a:latin typeface="Montserrat" pitchFamily="2" charset="0"/>
                <a:cs typeface="Helvetica" panose="020B0604020202020204" pitchFamily="34" charset="0"/>
              </a:rPr>
              <a:t>plata</a:t>
            </a:r>
            <a:r>
              <a:rPr lang="en-US" sz="1400" b="1" dirty="0">
                <a:latin typeface="Montserrat" pitchFamily="2" charset="0"/>
                <a:cs typeface="Helvetica" panose="020B0604020202020204" pitchFamily="34" charset="0"/>
              </a:rPr>
              <a:t> </a:t>
            </a:r>
            <a:r>
              <a:rPr lang="en-US" sz="1400" dirty="0">
                <a:latin typeface="Montserrat" pitchFamily="2" charset="0"/>
                <a:cs typeface="Helvetica" panose="020B0604020202020204" pitchFamily="34" charset="0"/>
              </a:rPr>
              <a:t>y un gran productor de </a:t>
            </a:r>
            <a:r>
              <a:rPr lang="en-US" sz="1400" b="1" dirty="0" err="1">
                <a:latin typeface="Montserrat" pitchFamily="2" charset="0"/>
                <a:cs typeface="Helvetica" panose="020B0604020202020204" pitchFamily="34" charset="0"/>
              </a:rPr>
              <a:t>oro</a:t>
            </a:r>
            <a:r>
              <a:rPr lang="en-US" sz="1400" b="1" dirty="0">
                <a:latin typeface="Montserrat" pitchFamily="2" charset="0"/>
                <a:cs typeface="Helvetica" panose="020B0604020202020204" pitchFamily="34" charset="0"/>
              </a:rPr>
              <a:t>, </a:t>
            </a:r>
            <a:r>
              <a:rPr lang="en-US" sz="1400" b="1" dirty="0" err="1">
                <a:latin typeface="Montserrat" pitchFamily="2" charset="0"/>
                <a:cs typeface="Helvetica" panose="020B0604020202020204" pitchFamily="34" charset="0"/>
              </a:rPr>
              <a:t>cobre</a:t>
            </a:r>
            <a:r>
              <a:rPr lang="en-US" sz="1400" b="1" dirty="0">
                <a:latin typeface="Montserrat" pitchFamily="2" charset="0"/>
                <a:cs typeface="Helvetica" panose="020B0604020202020204" pitchFamily="34" charset="0"/>
              </a:rPr>
              <a:t>, zinc y </a:t>
            </a:r>
            <a:r>
              <a:rPr lang="en-US" sz="1400" b="1" dirty="0" err="1">
                <a:latin typeface="Montserrat" pitchFamily="2" charset="0"/>
                <a:cs typeface="Helvetica" panose="020B0604020202020204" pitchFamily="34" charset="0"/>
              </a:rPr>
              <a:t>plomo</a:t>
            </a:r>
            <a:r>
              <a:rPr lang="en-US" sz="1400" b="1"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Está</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desarrollando</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reservas</a:t>
            </a:r>
            <a:r>
              <a:rPr lang="en-US" sz="1400" dirty="0">
                <a:latin typeface="Montserrat" pitchFamily="2" charset="0"/>
                <a:cs typeface="Helvetica" panose="020B0604020202020204" pitchFamily="34" charset="0"/>
              </a:rPr>
              <a:t> </a:t>
            </a:r>
            <a:r>
              <a:rPr lang="en-US" sz="1400" b="1" dirty="0">
                <a:latin typeface="Montserrat" pitchFamily="2" charset="0"/>
                <a:cs typeface="Helvetica" panose="020B0604020202020204" pitchFamily="34" charset="0"/>
              </a:rPr>
              <a:t>de </a:t>
            </a:r>
            <a:r>
              <a:rPr lang="en-US" sz="1400" b="1" dirty="0" err="1">
                <a:latin typeface="Montserrat" pitchFamily="2" charset="0"/>
                <a:cs typeface="Helvetica" panose="020B0604020202020204" pitchFamily="34" charset="0"/>
              </a:rPr>
              <a:t>litio</a:t>
            </a:r>
            <a:r>
              <a:rPr lang="en-US" sz="1400" dirty="0">
                <a:latin typeface="Montserrat" pitchFamily="2" charset="0"/>
                <a:cs typeface="Helvetica" panose="020B0604020202020204" pitchFamily="34" charset="0"/>
              </a:rPr>
              <a:t>.</a:t>
            </a:r>
          </a:p>
        </p:txBody>
      </p:sp>
      <p:cxnSp>
        <p:nvCxnSpPr>
          <p:cNvPr id="42" name="Connector: Elbow 41">
            <a:extLst>
              <a:ext uri="{FF2B5EF4-FFF2-40B4-BE49-F238E27FC236}">
                <a16:creationId xmlns:a16="http://schemas.microsoft.com/office/drawing/2014/main" id="{FF1CA491-49D4-4F80-D823-26EE88D6BB23}"/>
              </a:ext>
            </a:extLst>
          </p:cNvPr>
          <p:cNvCxnSpPr>
            <a:cxnSpLocks/>
            <a:stCxn id="72" idx="5"/>
            <a:endCxn id="18" idx="1"/>
          </p:cNvCxnSpPr>
          <p:nvPr/>
        </p:nvCxnSpPr>
        <p:spPr>
          <a:xfrm rot="16200000" flipH="1">
            <a:off x="7288536" y="2812622"/>
            <a:ext cx="461551" cy="824061"/>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45" name="Connector: Elbow 44">
            <a:extLst>
              <a:ext uri="{FF2B5EF4-FFF2-40B4-BE49-F238E27FC236}">
                <a16:creationId xmlns:a16="http://schemas.microsoft.com/office/drawing/2014/main" id="{1348BD9F-30F7-9968-2231-8D7EAC72D377}"/>
              </a:ext>
            </a:extLst>
          </p:cNvPr>
          <p:cNvCxnSpPr>
            <a:cxnSpLocks/>
            <a:stCxn id="74" idx="3"/>
            <a:endCxn id="26" idx="1"/>
          </p:cNvCxnSpPr>
          <p:nvPr/>
        </p:nvCxnSpPr>
        <p:spPr>
          <a:xfrm rot="5400000">
            <a:off x="3533284" y="944103"/>
            <a:ext cx="447724" cy="104985"/>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A74F6281-878B-6506-1A44-65FB50AEB817}"/>
              </a:ext>
            </a:extLst>
          </p:cNvPr>
          <p:cNvCxnSpPr>
            <a:cxnSpLocks/>
            <a:stCxn id="71" idx="4"/>
            <a:endCxn id="20" idx="3"/>
          </p:cNvCxnSpPr>
          <p:nvPr/>
        </p:nvCxnSpPr>
        <p:spPr>
          <a:xfrm rot="5400000">
            <a:off x="3654869" y="3143435"/>
            <a:ext cx="1887596" cy="1373134"/>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id="{D536B3CD-ACCE-D17C-3738-E0664A90C922}"/>
              </a:ext>
            </a:extLst>
          </p:cNvPr>
          <p:cNvCxnSpPr>
            <a:cxnSpLocks/>
            <a:stCxn id="81" idx="4"/>
            <a:endCxn id="20" idx="3"/>
          </p:cNvCxnSpPr>
          <p:nvPr/>
        </p:nvCxnSpPr>
        <p:spPr>
          <a:xfrm rot="5400000">
            <a:off x="4404869" y="3418535"/>
            <a:ext cx="862496" cy="1848034"/>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61" name="Connector: Elbow 60">
            <a:extLst>
              <a:ext uri="{FF2B5EF4-FFF2-40B4-BE49-F238E27FC236}">
                <a16:creationId xmlns:a16="http://schemas.microsoft.com/office/drawing/2014/main" id="{8E12CF0F-A199-3733-D9C4-F98B7ACADADB}"/>
              </a:ext>
            </a:extLst>
          </p:cNvPr>
          <p:cNvCxnSpPr>
            <a:cxnSpLocks/>
            <a:stCxn id="77" idx="4"/>
            <a:endCxn id="22" idx="3"/>
          </p:cNvCxnSpPr>
          <p:nvPr/>
        </p:nvCxnSpPr>
        <p:spPr>
          <a:xfrm rot="5400000">
            <a:off x="5109389" y="4997383"/>
            <a:ext cx="1394413" cy="753084"/>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64" name="Connector: Elbow 63">
            <a:extLst>
              <a:ext uri="{FF2B5EF4-FFF2-40B4-BE49-F238E27FC236}">
                <a16:creationId xmlns:a16="http://schemas.microsoft.com/office/drawing/2014/main" id="{21D21E86-0432-E39A-8274-A826E06DC5F7}"/>
              </a:ext>
            </a:extLst>
          </p:cNvPr>
          <p:cNvCxnSpPr>
            <a:cxnSpLocks/>
            <a:stCxn id="82" idx="4"/>
            <a:endCxn id="22" idx="3"/>
          </p:cNvCxnSpPr>
          <p:nvPr/>
        </p:nvCxnSpPr>
        <p:spPr>
          <a:xfrm rot="5400000">
            <a:off x="5045677" y="5306462"/>
            <a:ext cx="1149046" cy="380294"/>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67" name="Connector: Elbow 66">
            <a:extLst>
              <a:ext uri="{FF2B5EF4-FFF2-40B4-BE49-F238E27FC236}">
                <a16:creationId xmlns:a16="http://schemas.microsoft.com/office/drawing/2014/main" id="{7E0B39F3-6DDD-9F60-E02C-E97B1248F936}"/>
              </a:ext>
            </a:extLst>
          </p:cNvPr>
          <p:cNvCxnSpPr>
            <a:cxnSpLocks/>
            <a:stCxn id="79" idx="7"/>
            <a:endCxn id="24" idx="1"/>
          </p:cNvCxnSpPr>
          <p:nvPr/>
        </p:nvCxnSpPr>
        <p:spPr>
          <a:xfrm rot="16200000" flipH="1" flipV="1">
            <a:off x="3921696" y="1226870"/>
            <a:ext cx="783871" cy="1502982"/>
          </a:xfrm>
          <a:prstGeom prst="bentConnector4">
            <a:avLst>
              <a:gd name="adj1" fmla="val -29163"/>
              <a:gd name="adj2" fmla="val 52885"/>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19FE1FCB-D5C3-1A98-B549-97EF7E27CE71}"/>
              </a:ext>
            </a:extLst>
          </p:cNvPr>
          <p:cNvSpPr/>
          <p:nvPr/>
        </p:nvSpPr>
        <p:spPr>
          <a:xfrm>
            <a:off x="5234432" y="2794113"/>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72" name="Oval 71">
            <a:extLst>
              <a:ext uri="{FF2B5EF4-FFF2-40B4-BE49-F238E27FC236}">
                <a16:creationId xmlns:a16="http://schemas.microsoft.com/office/drawing/2014/main" id="{B718C828-4C47-D2A8-10BD-4610A90D2CD4}"/>
              </a:ext>
            </a:extLst>
          </p:cNvPr>
          <p:cNvSpPr/>
          <p:nvPr/>
        </p:nvSpPr>
        <p:spPr>
          <a:xfrm>
            <a:off x="7020557" y="2915273"/>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74" name="Oval 73">
            <a:extLst>
              <a:ext uri="{FF2B5EF4-FFF2-40B4-BE49-F238E27FC236}">
                <a16:creationId xmlns:a16="http://schemas.microsoft.com/office/drawing/2014/main" id="{B485EC9B-F344-8D2A-C580-9CFA5C6BD8CF}"/>
              </a:ext>
            </a:extLst>
          </p:cNvPr>
          <p:cNvSpPr/>
          <p:nvPr/>
        </p:nvSpPr>
        <p:spPr>
          <a:xfrm>
            <a:off x="3794759" y="694128"/>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77" name="Oval 76">
            <a:extLst>
              <a:ext uri="{FF2B5EF4-FFF2-40B4-BE49-F238E27FC236}">
                <a16:creationId xmlns:a16="http://schemas.microsoft.com/office/drawing/2014/main" id="{81A8C442-092A-71A6-EA5C-4D917B481162}"/>
              </a:ext>
            </a:extLst>
          </p:cNvPr>
          <p:cNvSpPr/>
          <p:nvPr/>
        </p:nvSpPr>
        <p:spPr>
          <a:xfrm>
            <a:off x="6132335" y="4584628"/>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79" name="Oval 78">
            <a:extLst>
              <a:ext uri="{FF2B5EF4-FFF2-40B4-BE49-F238E27FC236}">
                <a16:creationId xmlns:a16="http://schemas.microsoft.com/office/drawing/2014/main" id="{3D6305D0-F0D6-4E6A-BF29-AC817FC84B77}"/>
              </a:ext>
            </a:extLst>
          </p:cNvPr>
          <p:cNvSpPr/>
          <p:nvPr/>
        </p:nvSpPr>
        <p:spPr>
          <a:xfrm>
            <a:off x="4978399" y="1572940"/>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81" name="Oval 80">
            <a:extLst>
              <a:ext uri="{FF2B5EF4-FFF2-40B4-BE49-F238E27FC236}">
                <a16:creationId xmlns:a16="http://schemas.microsoft.com/office/drawing/2014/main" id="{FF23B18F-87B2-347E-4958-385B54C961B6}"/>
              </a:ext>
            </a:extLst>
          </p:cNvPr>
          <p:cNvSpPr/>
          <p:nvPr/>
        </p:nvSpPr>
        <p:spPr>
          <a:xfrm>
            <a:off x="5709332" y="3819213"/>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82" name="Oval 81">
            <a:extLst>
              <a:ext uri="{FF2B5EF4-FFF2-40B4-BE49-F238E27FC236}">
                <a16:creationId xmlns:a16="http://schemas.microsoft.com/office/drawing/2014/main" id="{B79583F6-D649-BB75-556A-5FD723E52F2A}"/>
              </a:ext>
            </a:extLst>
          </p:cNvPr>
          <p:cNvSpPr/>
          <p:nvPr/>
        </p:nvSpPr>
        <p:spPr>
          <a:xfrm>
            <a:off x="5759545" y="4829995"/>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sp>
        <p:nvSpPr>
          <p:cNvPr id="93" name="TextBox 92">
            <a:extLst>
              <a:ext uri="{FF2B5EF4-FFF2-40B4-BE49-F238E27FC236}">
                <a16:creationId xmlns:a16="http://schemas.microsoft.com/office/drawing/2014/main" id="{21B973BC-B0F2-AB67-ADAC-FF3F18B0A4B1}"/>
              </a:ext>
            </a:extLst>
          </p:cNvPr>
          <p:cNvSpPr txBox="1"/>
          <p:nvPr/>
        </p:nvSpPr>
        <p:spPr>
          <a:xfrm>
            <a:off x="301111" y="3663073"/>
            <a:ext cx="3927838" cy="523220"/>
          </a:xfrm>
          <a:prstGeom prst="rect">
            <a:avLst/>
          </a:prstGeom>
          <a:noFill/>
        </p:spPr>
        <p:txBody>
          <a:bodyPr wrap="square">
            <a:spAutoFit/>
          </a:bodyPr>
          <a:lstStyle/>
          <a:p>
            <a:pPr marL="0" lvl="1"/>
            <a:r>
              <a:rPr lang="en-US" sz="1400" b="1" dirty="0">
                <a:latin typeface="Montserrat" pitchFamily="2" charset="0"/>
                <a:cs typeface="Helvetica" panose="020B0604020202020204" pitchFamily="34" charset="0"/>
              </a:rPr>
              <a:t>Ecuador </a:t>
            </a:r>
            <a:r>
              <a:rPr lang="en-US" sz="1400" b="1" dirty="0" err="1">
                <a:latin typeface="Montserrat" pitchFamily="2" charset="0"/>
                <a:cs typeface="Helvetica" panose="020B0604020202020204" pitchFamily="34" charset="0"/>
              </a:rPr>
              <a:t>quiere</a:t>
            </a:r>
            <a:r>
              <a:rPr lang="en-US" sz="1400" b="1"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aprovechar</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su</a:t>
            </a:r>
            <a:r>
              <a:rPr lang="en-US" sz="1400" dirty="0">
                <a:latin typeface="Montserrat" pitchFamily="2" charset="0"/>
                <a:cs typeface="Helvetica" panose="020B0604020202020204" pitchFamily="34" charset="0"/>
              </a:rPr>
              <a:t> </a:t>
            </a:r>
            <a:r>
              <a:rPr lang="en-US" sz="1400" b="1" dirty="0" err="1">
                <a:latin typeface="Montserrat" pitchFamily="2" charset="0"/>
                <a:cs typeface="Helvetica" panose="020B0604020202020204" pitchFamily="34" charset="0"/>
              </a:rPr>
              <a:t>cobre</a:t>
            </a:r>
            <a:r>
              <a:rPr lang="en-US" sz="1400" b="1" dirty="0">
                <a:latin typeface="Montserrat" pitchFamily="2" charset="0"/>
                <a:cs typeface="Helvetica" panose="020B0604020202020204" pitchFamily="34" charset="0"/>
              </a:rPr>
              <a:t> y </a:t>
            </a:r>
            <a:r>
              <a:rPr lang="en-US" sz="1400" b="1" dirty="0" err="1">
                <a:latin typeface="Montserrat" pitchFamily="2" charset="0"/>
                <a:cs typeface="Helvetica" panose="020B0604020202020204" pitchFamily="34" charset="0"/>
              </a:rPr>
              <a:t>oro</a:t>
            </a:r>
            <a:r>
              <a:rPr lang="en-US" sz="1400" b="1" dirty="0">
                <a:latin typeface="Montserrat" pitchFamily="2" charset="0"/>
                <a:cs typeface="Helvetica" panose="020B0604020202020204" pitchFamily="34" charset="0"/>
              </a:rPr>
              <a:t> </a:t>
            </a:r>
            <a:r>
              <a:rPr lang="en-US" sz="1400" dirty="0">
                <a:latin typeface="Montserrat" pitchFamily="2" charset="0"/>
                <a:cs typeface="Helvetica" panose="020B0604020202020204" pitchFamily="34" charset="0"/>
              </a:rPr>
              <a:t>para </a:t>
            </a:r>
            <a:r>
              <a:rPr lang="en-US" sz="1400" dirty="0" err="1">
                <a:latin typeface="Montserrat" pitchFamily="2" charset="0"/>
                <a:cs typeface="Helvetica" panose="020B0604020202020204" pitchFamily="34" charset="0"/>
              </a:rPr>
              <a:t>dejar</a:t>
            </a:r>
            <a:r>
              <a:rPr lang="en-US" sz="1400" dirty="0">
                <a:latin typeface="Montserrat" pitchFamily="2" charset="0"/>
                <a:cs typeface="Helvetica" panose="020B0604020202020204" pitchFamily="34" charset="0"/>
              </a:rPr>
              <a:t> </a:t>
            </a:r>
            <a:r>
              <a:rPr lang="en-US" sz="1400" dirty="0" err="1">
                <a:latin typeface="Montserrat" pitchFamily="2" charset="0"/>
                <a:cs typeface="Helvetica" panose="020B0604020202020204" pitchFamily="34" charset="0"/>
              </a:rPr>
              <a:t>atrás</a:t>
            </a:r>
            <a:r>
              <a:rPr lang="en-US" sz="1400" dirty="0">
                <a:latin typeface="Montserrat" pitchFamily="2" charset="0"/>
                <a:cs typeface="Helvetica" panose="020B0604020202020204" pitchFamily="34" charset="0"/>
              </a:rPr>
              <a:t> </a:t>
            </a:r>
            <a:r>
              <a:rPr lang="en-US" sz="1400" b="1" dirty="0">
                <a:latin typeface="Montserrat" pitchFamily="2" charset="0"/>
                <a:cs typeface="Helvetica" panose="020B0604020202020204" pitchFamily="34" charset="0"/>
              </a:rPr>
              <a:t>los </a:t>
            </a:r>
            <a:r>
              <a:rPr lang="en-US" sz="1400" b="1" dirty="0" err="1">
                <a:latin typeface="Montserrat" pitchFamily="2" charset="0"/>
                <a:cs typeface="Helvetica" panose="020B0604020202020204" pitchFamily="34" charset="0"/>
              </a:rPr>
              <a:t>hidrocarburos</a:t>
            </a:r>
            <a:endParaRPr lang="en-US" sz="1400" dirty="0">
              <a:latin typeface="Montserrat" pitchFamily="2" charset="0"/>
              <a:cs typeface="Helvetica" panose="020B0604020202020204" pitchFamily="34" charset="0"/>
            </a:endParaRPr>
          </a:p>
        </p:txBody>
      </p:sp>
      <p:sp>
        <p:nvSpPr>
          <p:cNvPr id="95" name="Oval 94">
            <a:extLst>
              <a:ext uri="{FF2B5EF4-FFF2-40B4-BE49-F238E27FC236}">
                <a16:creationId xmlns:a16="http://schemas.microsoft.com/office/drawing/2014/main" id="{96C0C6A9-B0DC-C2C5-A508-7D28F0FC77CC}"/>
              </a:ext>
            </a:extLst>
          </p:cNvPr>
          <p:cNvSpPr/>
          <p:nvPr/>
        </p:nvSpPr>
        <p:spPr>
          <a:xfrm>
            <a:off x="5017685" y="2279340"/>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cxnSp>
        <p:nvCxnSpPr>
          <p:cNvPr id="96" name="Connector: Elbow 95">
            <a:extLst>
              <a:ext uri="{FF2B5EF4-FFF2-40B4-BE49-F238E27FC236}">
                <a16:creationId xmlns:a16="http://schemas.microsoft.com/office/drawing/2014/main" id="{68A73FAC-B7D2-FE3B-9410-A7449111DDDD}"/>
              </a:ext>
            </a:extLst>
          </p:cNvPr>
          <p:cNvCxnSpPr>
            <a:cxnSpLocks/>
            <a:stCxn id="95" idx="7"/>
            <a:endCxn id="93" idx="3"/>
          </p:cNvCxnSpPr>
          <p:nvPr/>
        </p:nvCxnSpPr>
        <p:spPr>
          <a:xfrm rot="16200000" flipH="1" flipV="1">
            <a:off x="3850750" y="2671024"/>
            <a:ext cx="1631857" cy="875460"/>
          </a:xfrm>
          <a:prstGeom prst="bentConnector4">
            <a:avLst>
              <a:gd name="adj1" fmla="val 63372"/>
              <a:gd name="adj2" fmla="val 54953"/>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106" name="Oval 105">
            <a:extLst>
              <a:ext uri="{FF2B5EF4-FFF2-40B4-BE49-F238E27FC236}">
                <a16:creationId xmlns:a16="http://schemas.microsoft.com/office/drawing/2014/main" id="{1727A47E-ED88-FBA7-86F6-78DED1E57D7C}"/>
              </a:ext>
            </a:extLst>
          </p:cNvPr>
          <p:cNvSpPr/>
          <p:nvPr/>
        </p:nvSpPr>
        <p:spPr>
          <a:xfrm>
            <a:off x="5915801" y="3546527"/>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cxnSp>
        <p:nvCxnSpPr>
          <p:cNvPr id="110" name="Connector: Elbow 109">
            <a:extLst>
              <a:ext uri="{FF2B5EF4-FFF2-40B4-BE49-F238E27FC236}">
                <a16:creationId xmlns:a16="http://schemas.microsoft.com/office/drawing/2014/main" id="{9B3B179C-789F-5202-E427-DCDBCC2200FE}"/>
              </a:ext>
            </a:extLst>
          </p:cNvPr>
          <p:cNvCxnSpPr>
            <a:cxnSpLocks/>
            <a:stCxn id="106" idx="4"/>
            <a:endCxn id="22" idx="3"/>
          </p:cNvCxnSpPr>
          <p:nvPr/>
        </p:nvCxnSpPr>
        <p:spPr>
          <a:xfrm rot="5400000">
            <a:off x="4482071" y="4586600"/>
            <a:ext cx="2432514" cy="536550"/>
          </a:xfrm>
          <a:prstGeom prst="bentConnector2">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graphicFrame>
        <p:nvGraphicFramePr>
          <p:cNvPr id="3" name="Table 7">
            <a:extLst>
              <a:ext uri="{FF2B5EF4-FFF2-40B4-BE49-F238E27FC236}">
                <a16:creationId xmlns:a16="http://schemas.microsoft.com/office/drawing/2014/main" id="{012DAA4E-DAAA-53A8-326D-8424805EB109}"/>
              </a:ext>
            </a:extLst>
          </p:cNvPr>
          <p:cNvGraphicFramePr>
            <a:graphicFrameLocks noGrp="1"/>
          </p:cNvGraphicFramePr>
          <p:nvPr>
            <p:extLst>
              <p:ext uri="{D42A27DB-BD31-4B8C-83A1-F6EECF244321}">
                <p14:modId xmlns:p14="http://schemas.microsoft.com/office/powerpoint/2010/main" val="1450231967"/>
              </p:ext>
            </p:extLst>
          </p:nvPr>
        </p:nvGraphicFramePr>
        <p:xfrm>
          <a:off x="8390587" y="4244021"/>
          <a:ext cx="2704504" cy="2423160"/>
        </p:xfrm>
        <a:graphic>
          <a:graphicData uri="http://schemas.openxmlformats.org/drawingml/2006/table">
            <a:tbl>
              <a:tblPr bandRow="1">
                <a:tableStyleId>{3B4B98B0-60AC-42C2-AFA5-B58CD77FA1E5}</a:tableStyleId>
              </a:tblPr>
              <a:tblGrid>
                <a:gridCol w="1043242">
                  <a:extLst>
                    <a:ext uri="{9D8B030D-6E8A-4147-A177-3AD203B41FA5}">
                      <a16:colId xmlns:a16="http://schemas.microsoft.com/office/drawing/2014/main" val="983993473"/>
                    </a:ext>
                  </a:extLst>
                </a:gridCol>
                <a:gridCol w="1661262">
                  <a:extLst>
                    <a:ext uri="{9D8B030D-6E8A-4147-A177-3AD203B41FA5}">
                      <a16:colId xmlns:a16="http://schemas.microsoft.com/office/drawing/2014/main" val="2744154823"/>
                    </a:ext>
                  </a:extLst>
                </a:gridCol>
              </a:tblGrid>
              <a:tr h="0">
                <a:tc>
                  <a:txBody>
                    <a:bodyPr/>
                    <a:lstStyle/>
                    <a:p>
                      <a:pPr algn="r"/>
                      <a:r>
                        <a:rPr lang="es-419" sz="900" b="1" spc="-40" baseline="0">
                          <a:solidFill>
                            <a:schemeClr val="tx1"/>
                          </a:solidFill>
                          <a:latin typeface="Montserrat" pitchFamily="2" charset="0"/>
                        </a:rPr>
                        <a:t>Litio</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w="12700" cmpd="sng">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52%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971779041"/>
                  </a:ext>
                </a:extLst>
              </a:tr>
              <a:tr h="0">
                <a:tc>
                  <a:txBody>
                    <a:bodyPr/>
                    <a:lstStyle/>
                    <a:p>
                      <a:pPr algn="r"/>
                      <a:r>
                        <a:rPr lang="es-419" sz="900" b="1" spc="-40" baseline="0">
                          <a:solidFill>
                            <a:schemeClr val="tx1"/>
                          </a:solidFill>
                          <a:latin typeface="Montserrat" pitchFamily="2" charset="0"/>
                        </a:rPr>
                        <a:t>Plata</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39%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753433410"/>
                  </a:ext>
                </a:extLst>
              </a:tr>
              <a:tr h="0">
                <a:tc>
                  <a:txBody>
                    <a:bodyPr/>
                    <a:lstStyle/>
                    <a:p>
                      <a:pPr algn="r"/>
                      <a:r>
                        <a:rPr lang="es-419" sz="900" b="1" spc="-40" baseline="0">
                          <a:solidFill>
                            <a:schemeClr val="tx1"/>
                          </a:solidFill>
                          <a:latin typeface="Montserrat" pitchFamily="2" charset="0"/>
                        </a:rPr>
                        <a:t>Cobre</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dirty="0">
                          <a:solidFill>
                            <a:schemeClr val="tx1"/>
                          </a:solidFill>
                          <a:latin typeface="Montserrat" pitchFamily="2" charset="0"/>
                        </a:rPr>
                        <a:t>38% de reservas mundiales </a:t>
                      </a:r>
                      <a:endParaRPr lang="es-419" sz="900" b="0" spc="-40" baseline="0" dirty="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059323588"/>
                  </a:ext>
                </a:extLst>
              </a:tr>
              <a:tr h="0">
                <a:tc>
                  <a:txBody>
                    <a:bodyPr/>
                    <a:lstStyle/>
                    <a:p>
                      <a:pPr algn="r"/>
                      <a:r>
                        <a:rPr lang="es-419" sz="900" b="1" spc="-40" baseline="0">
                          <a:solidFill>
                            <a:schemeClr val="tx1"/>
                          </a:solidFill>
                          <a:latin typeface="Montserrat" pitchFamily="2" charset="0"/>
                        </a:rPr>
                        <a:t>Grafito</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23%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48367047"/>
                  </a:ext>
                </a:extLst>
              </a:tr>
              <a:tr h="0">
                <a:tc>
                  <a:txBody>
                    <a:bodyPr/>
                    <a:lstStyle/>
                    <a:p>
                      <a:pPr algn="r"/>
                      <a:r>
                        <a:rPr lang="en-US" sz="900" b="1" spc="-40" baseline="0">
                          <a:solidFill>
                            <a:schemeClr val="tx1"/>
                          </a:solidFill>
                          <a:latin typeface="Montserrat" pitchFamily="2" charset="0"/>
                          <a:cs typeface="Arial" panose="020B0604020202020204" pitchFamily="34" charset="0"/>
                        </a:rPr>
                        <a:t>Mineral de hierro</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20%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44834507"/>
                  </a:ext>
                </a:extLst>
              </a:tr>
              <a:tr h="0">
                <a:tc>
                  <a:txBody>
                    <a:bodyPr/>
                    <a:lstStyle/>
                    <a:p>
                      <a:pPr algn="r"/>
                      <a:r>
                        <a:rPr lang="es-419" sz="900" b="1" spc="-40" baseline="0">
                          <a:solidFill>
                            <a:schemeClr val="tx1"/>
                          </a:solidFill>
                          <a:latin typeface="Montserrat" pitchFamily="2" charset="0"/>
                        </a:rPr>
                        <a:t>Estaño</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20%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363803507"/>
                  </a:ext>
                </a:extLst>
              </a:tr>
              <a:tr h="0">
                <a:tc>
                  <a:txBody>
                    <a:bodyPr/>
                    <a:lstStyle/>
                    <a:p>
                      <a:pPr algn="r"/>
                      <a:r>
                        <a:rPr lang="es-419" sz="900" b="1" spc="-40" baseline="0">
                          <a:solidFill>
                            <a:schemeClr val="tx1"/>
                          </a:solidFill>
                          <a:latin typeface="Montserrat" pitchFamily="2" charset="0"/>
                        </a:rPr>
                        <a:t>Níquel</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17%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045855046"/>
                  </a:ext>
                </a:extLst>
              </a:tr>
              <a:tr h="0">
                <a:tc>
                  <a:txBody>
                    <a:bodyPr/>
                    <a:lstStyle/>
                    <a:p>
                      <a:pPr algn="r"/>
                      <a:r>
                        <a:rPr lang="en-US" sz="900" b="1" spc="-40" baseline="0">
                          <a:solidFill>
                            <a:schemeClr val="tx1"/>
                          </a:solidFill>
                          <a:latin typeface="Montserrat" pitchFamily="2" charset="0"/>
                        </a:rPr>
                        <a:t>Zinc</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spc="-40" baseline="0">
                          <a:solidFill>
                            <a:schemeClr val="tx1"/>
                          </a:solidFill>
                          <a:latin typeface="Montserrat" pitchFamily="2" charset="0"/>
                        </a:rPr>
                        <a:t>17% de reservas mundiales</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672381318"/>
                  </a:ext>
                </a:extLst>
              </a:tr>
              <a:tr h="0">
                <a:tc>
                  <a:txBody>
                    <a:bodyPr/>
                    <a:lstStyle/>
                    <a:p>
                      <a:pPr algn="r"/>
                      <a:r>
                        <a:rPr lang="es-419" sz="900" b="1" spc="-40" baseline="0">
                          <a:solidFill>
                            <a:schemeClr val="tx1"/>
                          </a:solidFill>
                          <a:latin typeface="Montserrat" pitchFamily="2" charset="0"/>
                        </a:rPr>
                        <a:t>Aluminio</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a:solidFill>
                            <a:schemeClr val="tx1"/>
                          </a:solidFill>
                          <a:latin typeface="Montserrat" pitchFamily="2" charset="0"/>
                        </a:rPr>
                        <a:t>15% de reservas mundiales </a:t>
                      </a:r>
                      <a:endParaRPr lang="es-419" sz="900" b="0" spc="-40" baseline="0">
                        <a:solidFill>
                          <a:schemeClr val="tx1"/>
                        </a:solidFill>
                        <a:latin typeface="Montserrat" pitchFamily="2" charset="0"/>
                        <a:cs typeface="Arial" panose="020B0604020202020204" pitchFamily="34" charset="0"/>
                      </a:endParaRPr>
                    </a:p>
                  </a:txBody>
                  <a:tcPr anchor="ctr">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767166576"/>
                  </a:ext>
                </a:extLst>
              </a:tr>
              <a:tr h="0">
                <a:tc>
                  <a:txBody>
                    <a:bodyPr/>
                    <a:lstStyle/>
                    <a:p>
                      <a:pPr algn="r"/>
                      <a:r>
                        <a:rPr lang="es-419" sz="900" b="1" spc="-40" baseline="0">
                          <a:solidFill>
                            <a:schemeClr val="tx1"/>
                          </a:solidFill>
                          <a:latin typeface="Montserrat" pitchFamily="2" charset="0"/>
                        </a:rPr>
                        <a:t>Oro</a:t>
                      </a:r>
                      <a:endParaRPr lang="es-419" sz="900" b="1" spc="-40" baseline="0">
                        <a:solidFill>
                          <a:schemeClr val="tx1"/>
                        </a:solidFill>
                        <a:latin typeface="Montserrat" pitchFamily="2" charset="0"/>
                        <a:cs typeface="Arial" panose="020B0604020202020204" pitchFamily="34" charset="0"/>
                      </a:endParaRPr>
                    </a:p>
                  </a:txBody>
                  <a:tcPr anchor="ctr">
                    <a:lnL>
                      <a:noFill/>
                    </a:lnL>
                    <a:lnR>
                      <a:noFill/>
                    </a:lnR>
                    <a:lnT>
                      <a:noFill/>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900" b="0" spc="-40" baseline="0" dirty="0">
                          <a:solidFill>
                            <a:schemeClr val="tx1"/>
                          </a:solidFill>
                          <a:latin typeface="Montserrat" pitchFamily="2" charset="0"/>
                        </a:rPr>
                        <a:t>14% reservas mundiales </a:t>
                      </a:r>
                      <a:endParaRPr lang="es-419" sz="900" b="0" spc="-40" baseline="0" dirty="0">
                        <a:solidFill>
                          <a:schemeClr val="tx1"/>
                        </a:solidFill>
                        <a:latin typeface="Montserrat" pitchFamily="2" charset="0"/>
                        <a:cs typeface="Arial" panose="020B0604020202020204" pitchFamily="34" charset="0"/>
                      </a:endParaRPr>
                    </a:p>
                  </a:txBody>
                  <a:tcPr anchor="ctr">
                    <a:lnL>
                      <a:noFill/>
                    </a:lnL>
                    <a:lnR>
                      <a:noFill/>
                    </a:lnR>
                    <a:lnT>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52795922"/>
                  </a:ext>
                </a:extLst>
              </a:tr>
            </a:tbl>
          </a:graphicData>
        </a:graphic>
      </p:graphicFrame>
      <p:sp>
        <p:nvSpPr>
          <p:cNvPr id="9" name="TextBox 8">
            <a:extLst>
              <a:ext uri="{FF2B5EF4-FFF2-40B4-BE49-F238E27FC236}">
                <a16:creationId xmlns:a16="http://schemas.microsoft.com/office/drawing/2014/main" id="{4D73EBD0-CE3B-92DB-E92A-29F02E0FB811}"/>
              </a:ext>
            </a:extLst>
          </p:cNvPr>
          <p:cNvSpPr txBox="1"/>
          <p:nvPr/>
        </p:nvSpPr>
        <p:spPr>
          <a:xfrm rot="10800000" flipH="1" flipV="1">
            <a:off x="6366992" y="977341"/>
            <a:ext cx="2373532" cy="738664"/>
          </a:xfrm>
          <a:prstGeom prst="rect">
            <a:avLst/>
          </a:prstGeom>
          <a:noFill/>
        </p:spPr>
        <p:txBody>
          <a:bodyPr wrap="square">
            <a:spAutoFit/>
          </a:bodyPr>
          <a:lstStyle/>
          <a:p>
            <a:r>
              <a:rPr lang="en-US" sz="1400" dirty="0">
                <a:latin typeface="Montserrat" pitchFamily="2" charset="0"/>
              </a:rPr>
              <a:t>Quinta mina </a:t>
            </a:r>
            <a:r>
              <a:rPr lang="en-US" sz="1400" b="1" dirty="0">
                <a:latin typeface="Montserrat" pitchFamily="2" charset="0"/>
              </a:rPr>
              <a:t>de oro </a:t>
            </a:r>
            <a:r>
              <a:rPr lang="en-US" sz="1400" dirty="0">
                <a:latin typeface="Montserrat" pitchFamily="2" charset="0"/>
              </a:rPr>
              <a:t>del mundo en </a:t>
            </a:r>
            <a:r>
              <a:rPr lang="en-US" sz="1400" b="1" dirty="0">
                <a:latin typeface="Montserrat" pitchFamily="2" charset="0"/>
              </a:rPr>
              <a:t>la República Dominicana</a:t>
            </a:r>
            <a:endParaRPr lang="es-419" sz="1400" b="1" dirty="0">
              <a:latin typeface="Montserrat" pitchFamily="2" charset="0"/>
            </a:endParaRPr>
          </a:p>
        </p:txBody>
      </p:sp>
      <p:cxnSp>
        <p:nvCxnSpPr>
          <p:cNvPr id="10" name="Connector: Elbow 9">
            <a:extLst>
              <a:ext uri="{FF2B5EF4-FFF2-40B4-BE49-F238E27FC236}">
                <a16:creationId xmlns:a16="http://schemas.microsoft.com/office/drawing/2014/main" id="{7EB1475F-5A4A-E231-F6D7-C03F8A031100}"/>
              </a:ext>
            </a:extLst>
          </p:cNvPr>
          <p:cNvCxnSpPr>
            <a:cxnSpLocks/>
            <a:endCxn id="9" idx="1"/>
          </p:cNvCxnSpPr>
          <p:nvPr/>
        </p:nvCxnSpPr>
        <p:spPr>
          <a:xfrm>
            <a:off x="5759545" y="896112"/>
            <a:ext cx="607447" cy="450561"/>
          </a:xfrm>
          <a:prstGeom prst="bentConnector3">
            <a:avLst>
              <a:gd name="adj1" fmla="val 50000"/>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D88C3718-280B-D7FA-3F84-A4F39EB86E34}"/>
              </a:ext>
            </a:extLst>
          </p:cNvPr>
          <p:cNvSpPr txBox="1"/>
          <p:nvPr/>
        </p:nvSpPr>
        <p:spPr>
          <a:xfrm rot="10800000" flipH="1" flipV="1">
            <a:off x="314231" y="2891648"/>
            <a:ext cx="3268138" cy="523220"/>
          </a:xfrm>
          <a:prstGeom prst="rect">
            <a:avLst/>
          </a:prstGeom>
          <a:noFill/>
        </p:spPr>
        <p:txBody>
          <a:bodyPr wrap="square">
            <a:spAutoFit/>
          </a:bodyPr>
          <a:lstStyle/>
          <a:p>
            <a:r>
              <a:rPr lang="en-US" sz="1400" b="1" dirty="0">
                <a:latin typeface="Montserrat" pitchFamily="2" charset="0"/>
                <a:cs typeface="Helvetica" panose="020B0604020202020204" pitchFamily="34" charset="0"/>
              </a:rPr>
              <a:t>Colombia </a:t>
            </a:r>
            <a:r>
              <a:rPr lang="en-US" sz="1400" dirty="0">
                <a:latin typeface="Montserrat" pitchFamily="2" charset="0"/>
                <a:cs typeface="Helvetica" panose="020B0604020202020204" pitchFamily="34" charset="0"/>
              </a:rPr>
              <a:t>produce </a:t>
            </a:r>
            <a:r>
              <a:rPr lang="en-US" sz="1400" b="1" dirty="0" err="1">
                <a:latin typeface="Montserrat" pitchFamily="2" charset="0"/>
                <a:cs typeface="Helvetica" panose="020B0604020202020204" pitchFamily="34" charset="0"/>
              </a:rPr>
              <a:t>níquel</a:t>
            </a:r>
            <a:r>
              <a:rPr lang="en-US" sz="1400" dirty="0">
                <a:latin typeface="Montserrat" pitchFamily="2" charset="0"/>
                <a:cs typeface="Helvetica" panose="020B0604020202020204" pitchFamily="34" charset="0"/>
              </a:rPr>
              <a:t>, </a:t>
            </a:r>
            <a:r>
              <a:rPr lang="en-US" sz="1400" b="1" dirty="0" err="1">
                <a:latin typeface="Montserrat" pitchFamily="2" charset="0"/>
                <a:cs typeface="Helvetica" panose="020B0604020202020204" pitchFamily="34" charset="0"/>
              </a:rPr>
              <a:t>oro</a:t>
            </a:r>
            <a:r>
              <a:rPr lang="en-US" sz="1400" b="1" dirty="0">
                <a:latin typeface="Montserrat" pitchFamily="2" charset="0"/>
                <a:cs typeface="Helvetica" panose="020B0604020202020204" pitchFamily="34" charset="0"/>
              </a:rPr>
              <a:t> </a:t>
            </a:r>
            <a:r>
              <a:rPr lang="en-US" sz="1400" dirty="0">
                <a:latin typeface="Montserrat" pitchFamily="2" charset="0"/>
                <a:cs typeface="Helvetica" panose="020B0604020202020204" pitchFamily="34" charset="0"/>
              </a:rPr>
              <a:t>y puede </a:t>
            </a:r>
            <a:r>
              <a:rPr lang="en-US" sz="1400" dirty="0" err="1">
                <a:latin typeface="Montserrat" pitchFamily="2" charset="0"/>
                <a:cs typeface="Helvetica" panose="020B0604020202020204" pitchFamily="34" charset="0"/>
              </a:rPr>
              <a:t>producir</a:t>
            </a:r>
            <a:r>
              <a:rPr lang="en-US" sz="1400" dirty="0">
                <a:latin typeface="Montserrat" pitchFamily="2" charset="0"/>
                <a:cs typeface="Helvetica" panose="020B0604020202020204" pitchFamily="34" charset="0"/>
              </a:rPr>
              <a:t> </a:t>
            </a:r>
            <a:r>
              <a:rPr lang="en-US" sz="1400" b="1" dirty="0" err="1">
                <a:latin typeface="Montserrat" pitchFamily="2" charset="0"/>
                <a:cs typeface="Helvetica" panose="020B0604020202020204" pitchFamily="34" charset="0"/>
              </a:rPr>
              <a:t>cobre</a:t>
            </a:r>
            <a:r>
              <a:rPr lang="en-US" sz="1400" dirty="0">
                <a:latin typeface="Montserrat" pitchFamily="2" charset="0"/>
                <a:cs typeface="Helvetica" panose="020B0604020202020204" pitchFamily="34" charset="0"/>
              </a:rPr>
              <a:t>.</a:t>
            </a:r>
            <a:endParaRPr lang="es-419" sz="1400" b="1" dirty="0">
              <a:latin typeface="Montserrat" pitchFamily="2" charset="0"/>
            </a:endParaRPr>
          </a:p>
        </p:txBody>
      </p:sp>
      <p:cxnSp>
        <p:nvCxnSpPr>
          <p:cNvPr id="33" name="Connector: Elbow 32">
            <a:extLst>
              <a:ext uri="{FF2B5EF4-FFF2-40B4-BE49-F238E27FC236}">
                <a16:creationId xmlns:a16="http://schemas.microsoft.com/office/drawing/2014/main" id="{2BF449DE-B42F-989C-EBAB-67B59ED721F2}"/>
              </a:ext>
            </a:extLst>
          </p:cNvPr>
          <p:cNvCxnSpPr>
            <a:cxnSpLocks/>
            <a:endCxn id="32" idx="3"/>
          </p:cNvCxnSpPr>
          <p:nvPr/>
        </p:nvCxnSpPr>
        <p:spPr>
          <a:xfrm rot="10800000" flipV="1">
            <a:off x="3582369" y="1970196"/>
            <a:ext cx="1935028" cy="1183062"/>
          </a:xfrm>
          <a:prstGeom prst="bentConnector3">
            <a:avLst>
              <a:gd name="adj1" fmla="val 50000"/>
            </a:avLst>
          </a:prstGeom>
          <a:ln w="381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9B8F75A2-EBD6-B169-49CD-A3D5D525DF8A}"/>
              </a:ext>
            </a:extLst>
          </p:cNvPr>
          <p:cNvSpPr/>
          <p:nvPr/>
        </p:nvSpPr>
        <p:spPr>
          <a:xfrm>
            <a:off x="5287007" y="1772273"/>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000">
              <a:latin typeface="Montserrat" pitchFamily="2" charset="0"/>
            </a:endParaRPr>
          </a:p>
        </p:txBody>
      </p:sp>
      <p:pic>
        <p:nvPicPr>
          <p:cNvPr id="2" name="Picture 2" descr="https://spexternal.iadb.org/sites/identity/en/Documents/Logo%20IDB/English/Color/Low%20resolution/IDB_without%20descriptor_eng_LR_72dpi_color.png">
            <a:extLst>
              <a:ext uri="{FF2B5EF4-FFF2-40B4-BE49-F238E27FC236}">
                <a16:creationId xmlns:a16="http://schemas.microsoft.com/office/drawing/2014/main" id="{5DBDAD18-BCE9-A4FA-E9B4-78CB5E1225C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DE81FB88-9A82-61ED-0E47-F07E7716F087}"/>
              </a:ext>
            </a:extLst>
          </p:cNvPr>
          <p:cNvSpPr>
            <a:spLocks noGrp="1"/>
          </p:cNvSpPr>
          <p:nvPr>
            <p:ph type="title"/>
          </p:nvPr>
        </p:nvSpPr>
        <p:spPr>
          <a:xfrm>
            <a:off x="7170818" y="190819"/>
            <a:ext cx="4820248" cy="1325563"/>
          </a:xfrm>
        </p:spPr>
        <p:txBody>
          <a:bodyPr>
            <a:normAutofit/>
          </a:bodyPr>
          <a:lstStyle/>
          <a:p>
            <a:pPr algn="r"/>
            <a:r>
              <a:rPr lang="es-ES_tradnl" sz="4000" b="1" dirty="0">
                <a:solidFill>
                  <a:srgbClr val="004D72"/>
                </a:solidFill>
                <a:latin typeface="Montserrat" pitchFamily="2" charset="0"/>
              </a:rPr>
              <a:t>...y ALC?  soluciones</a:t>
            </a:r>
            <a:endParaRPr lang="es-419" sz="4000" dirty="0"/>
          </a:p>
        </p:txBody>
      </p:sp>
      <p:sp>
        <p:nvSpPr>
          <p:cNvPr id="128" name="TextBox 127">
            <a:extLst>
              <a:ext uri="{FF2B5EF4-FFF2-40B4-BE49-F238E27FC236}">
                <a16:creationId xmlns:a16="http://schemas.microsoft.com/office/drawing/2014/main" id="{280C932E-DE74-64F2-E011-2342C44BE31B}"/>
              </a:ext>
            </a:extLst>
          </p:cNvPr>
          <p:cNvSpPr txBox="1"/>
          <p:nvPr/>
        </p:nvSpPr>
        <p:spPr>
          <a:xfrm>
            <a:off x="104179" y="6588999"/>
            <a:ext cx="1901483" cy="246221"/>
          </a:xfrm>
          <a:prstGeom prst="rect">
            <a:avLst/>
          </a:prstGeom>
          <a:noFill/>
        </p:spPr>
        <p:txBody>
          <a:bodyPr wrap="none" rtlCol="0">
            <a:spAutoFit/>
          </a:bodyPr>
          <a:lstStyle/>
          <a:p>
            <a:r>
              <a:rPr lang="es-419" sz="1000" b="1" err="1">
                <a:latin typeface="Montserrat" pitchFamily="2" charset="0"/>
              </a:rPr>
              <a:t>Fuente</a:t>
            </a:r>
            <a:r>
              <a:rPr lang="es-419" sz="1000" b="1">
                <a:latin typeface="Montserrat" pitchFamily="2" charset="0"/>
              </a:rPr>
              <a:t>: </a:t>
            </a:r>
            <a:r>
              <a:rPr lang="es-419" sz="1000">
                <a:latin typeface="Montserrat" pitchFamily="2" charset="0"/>
              </a:rPr>
              <a:t>USGS, Banco Mundial</a:t>
            </a:r>
          </a:p>
        </p:txBody>
      </p:sp>
      <p:sp>
        <p:nvSpPr>
          <p:cNvPr id="31" name="TextBox 30">
            <a:extLst>
              <a:ext uri="{FF2B5EF4-FFF2-40B4-BE49-F238E27FC236}">
                <a16:creationId xmlns:a16="http://schemas.microsoft.com/office/drawing/2014/main" id="{D71EF0B5-BAC4-91CE-FE5C-2EE007099E2C}"/>
              </a:ext>
            </a:extLst>
          </p:cNvPr>
          <p:cNvSpPr txBox="1"/>
          <p:nvPr/>
        </p:nvSpPr>
        <p:spPr>
          <a:xfrm>
            <a:off x="8740524" y="1486563"/>
            <a:ext cx="3246773" cy="646331"/>
          </a:xfrm>
          <a:prstGeom prst="rect">
            <a:avLst/>
          </a:prstGeom>
          <a:noFill/>
        </p:spPr>
        <p:txBody>
          <a:bodyPr wrap="square">
            <a:spAutoFit/>
          </a:bodyPr>
          <a:lstStyle/>
          <a:p>
            <a:pPr algn="r"/>
            <a:r>
              <a:rPr lang="es-419" b="1" dirty="0">
                <a:latin typeface="Montserrat" pitchFamily="2" charset="0"/>
              </a:rPr>
              <a:t>Sin RRNN </a:t>
            </a:r>
            <a:r>
              <a:rPr lang="es-419" b="1" dirty="0">
                <a:solidFill>
                  <a:schemeClr val="bg1"/>
                </a:solidFill>
                <a:highlight>
                  <a:srgbClr val="004D72"/>
                </a:highlight>
                <a:latin typeface="Montserrat" pitchFamily="2" charset="0"/>
              </a:rPr>
              <a:t>de ALC</a:t>
            </a:r>
            <a:r>
              <a:rPr lang="es-419" b="1" dirty="0">
                <a:latin typeface="Montserrat" pitchFamily="2" charset="0"/>
              </a:rPr>
              <a:t> no hay transición energética</a:t>
            </a:r>
          </a:p>
        </p:txBody>
      </p:sp>
      <p:sp>
        <p:nvSpPr>
          <p:cNvPr id="7" name="TextBox 6">
            <a:extLst>
              <a:ext uri="{FF2B5EF4-FFF2-40B4-BE49-F238E27FC236}">
                <a16:creationId xmlns:a16="http://schemas.microsoft.com/office/drawing/2014/main" id="{EE9EE5AE-1D5B-EBA7-C4E1-2FFCC1C6E4C2}"/>
              </a:ext>
            </a:extLst>
          </p:cNvPr>
          <p:cNvSpPr txBox="1"/>
          <p:nvPr/>
        </p:nvSpPr>
        <p:spPr>
          <a:xfrm>
            <a:off x="8740524" y="2270893"/>
            <a:ext cx="3246773" cy="523220"/>
          </a:xfrm>
          <a:prstGeom prst="rect">
            <a:avLst/>
          </a:prstGeom>
          <a:solidFill>
            <a:srgbClr val="FFC000"/>
          </a:solidFill>
        </p:spPr>
        <p:txBody>
          <a:bodyPr wrap="square">
            <a:spAutoFit/>
          </a:bodyPr>
          <a:lstStyle/>
          <a:p>
            <a:pPr algn="r"/>
            <a:r>
              <a:rPr lang="es-419" sz="1400" b="1" dirty="0">
                <a:latin typeface="Montserrat" pitchFamily="2" charset="0"/>
              </a:rPr>
              <a:t>oportunidad de 50 000 millones de dólares al año </a:t>
            </a:r>
            <a:r>
              <a:rPr lang="es-419" sz="1400" dirty="0">
                <a:latin typeface="Montserrat" pitchFamily="2" charset="0"/>
              </a:rPr>
              <a:t>para ALC.</a:t>
            </a:r>
          </a:p>
        </p:txBody>
      </p:sp>
    </p:spTree>
    <p:extLst>
      <p:ext uri="{BB962C8B-B14F-4D97-AF65-F5344CB8AC3E}">
        <p14:creationId xmlns:p14="http://schemas.microsoft.com/office/powerpoint/2010/main" val="412639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
                                        </p:tgtEl>
                                        <p:attrNameLst>
                                          <p:attrName>style.visibility</p:attrName>
                                        </p:attrNameLst>
                                      </p:cBhvr>
                                      <p:to>
                                        <p:strVal val="visible"/>
                                      </p:to>
                                    </p:set>
                                  </p:childTnLst>
                                </p:cTn>
                              </p:par>
                              <p:par>
                                <p:cTn id="29" presetID="1" presetClass="entr" presetSubtype="0" fill="hold" grpId="0" nodeType="withEffect" nodePh="1">
                                  <p:stCondLst>
                                    <p:cond delay="0"/>
                                  </p:stCondLst>
                                  <p:endCondLst>
                                    <p:cond evt="begin" delay="0">
                                      <p:tn val="29"/>
                                    </p:cond>
                                  </p:endCondLst>
                                  <p:childTnLst>
                                    <p:set>
                                      <p:cBhvr>
                                        <p:cTn id="30" dur="1" fill="hold">
                                          <p:stCondLst>
                                            <p:cond delay="0"/>
                                          </p:stCondLst>
                                        </p:cTn>
                                        <p:tgtEl>
                                          <p:spTgt spid="71"/>
                                        </p:tgtEl>
                                        <p:attrNameLst>
                                          <p:attrName>style.visibility</p:attrName>
                                        </p:attrNameLst>
                                      </p:cBhvr>
                                      <p:to>
                                        <p:strVal val="visible"/>
                                      </p:to>
                                    </p:set>
                                  </p:childTnLst>
                                </p:cTn>
                              </p:par>
                              <p:par>
                                <p:cTn id="31" presetID="1" presetClass="entr" presetSubtype="0" fill="hold" grpId="0" nodeType="withEffect" nodePh="1">
                                  <p:stCondLst>
                                    <p:cond delay="0"/>
                                  </p:stCondLst>
                                  <p:endCondLst>
                                    <p:cond evt="begin" delay="0">
                                      <p:tn val="31"/>
                                    </p:cond>
                                  </p:endCondLst>
                                  <p:childTnLst>
                                    <p:set>
                                      <p:cBhvr>
                                        <p:cTn id="32" dur="1" fill="hold">
                                          <p:stCondLst>
                                            <p:cond delay="0"/>
                                          </p:stCondLst>
                                        </p:cTn>
                                        <p:tgtEl>
                                          <p:spTgt spid="72"/>
                                        </p:tgtEl>
                                        <p:attrNameLst>
                                          <p:attrName>style.visibility</p:attrName>
                                        </p:attrNameLst>
                                      </p:cBhvr>
                                      <p:to>
                                        <p:strVal val="visible"/>
                                      </p:to>
                                    </p:set>
                                  </p:childTnLst>
                                </p:cTn>
                              </p:par>
                              <p:par>
                                <p:cTn id="33" presetID="1" presetClass="entr" presetSubtype="0" fill="hold" grpId="0" nodeType="withEffect" nodePh="1">
                                  <p:stCondLst>
                                    <p:cond delay="0"/>
                                  </p:stCondLst>
                                  <p:endCondLst>
                                    <p:cond evt="begin" delay="0">
                                      <p:tn val="33"/>
                                    </p:cond>
                                  </p:endCondLst>
                                  <p:childTnLst>
                                    <p:set>
                                      <p:cBhvr>
                                        <p:cTn id="34" dur="1" fill="hold">
                                          <p:stCondLst>
                                            <p:cond delay="0"/>
                                          </p:stCondLst>
                                        </p:cTn>
                                        <p:tgtEl>
                                          <p:spTgt spid="74"/>
                                        </p:tgtEl>
                                        <p:attrNameLst>
                                          <p:attrName>style.visibility</p:attrName>
                                        </p:attrNameLst>
                                      </p:cBhvr>
                                      <p:to>
                                        <p:strVal val="visible"/>
                                      </p:to>
                                    </p:set>
                                  </p:childTnLst>
                                </p:cTn>
                              </p:par>
                              <p:par>
                                <p:cTn id="35" presetID="1" presetClass="entr" presetSubtype="0" fill="hold" grpId="0" nodeType="withEffect" nodePh="1">
                                  <p:stCondLst>
                                    <p:cond delay="0"/>
                                  </p:stCondLst>
                                  <p:endCondLst>
                                    <p:cond evt="begin" delay="0">
                                      <p:tn val="35"/>
                                    </p:cond>
                                  </p:endCondLst>
                                  <p:childTnLst>
                                    <p:set>
                                      <p:cBhvr>
                                        <p:cTn id="36" dur="1" fill="hold">
                                          <p:stCondLst>
                                            <p:cond delay="0"/>
                                          </p:stCondLst>
                                        </p:cTn>
                                        <p:tgtEl>
                                          <p:spTgt spid="77"/>
                                        </p:tgtEl>
                                        <p:attrNameLst>
                                          <p:attrName>style.visibility</p:attrName>
                                        </p:attrNameLst>
                                      </p:cBhvr>
                                      <p:to>
                                        <p:strVal val="visible"/>
                                      </p:to>
                                    </p:set>
                                  </p:childTnLst>
                                </p:cTn>
                              </p:par>
                              <p:par>
                                <p:cTn id="37" presetID="1" presetClass="entr" presetSubtype="0" fill="hold" grpId="0" nodeType="withEffect" nodePh="1">
                                  <p:stCondLst>
                                    <p:cond delay="0"/>
                                  </p:stCondLst>
                                  <p:endCondLst>
                                    <p:cond evt="begin" delay="0">
                                      <p:tn val="37"/>
                                    </p:cond>
                                  </p:endCondLst>
                                  <p:childTnLst>
                                    <p:set>
                                      <p:cBhvr>
                                        <p:cTn id="38" dur="1" fill="hold">
                                          <p:stCondLst>
                                            <p:cond delay="0"/>
                                          </p:stCondLst>
                                        </p:cTn>
                                        <p:tgtEl>
                                          <p:spTgt spid="79"/>
                                        </p:tgtEl>
                                        <p:attrNameLst>
                                          <p:attrName>style.visibility</p:attrName>
                                        </p:attrNameLst>
                                      </p:cBhvr>
                                      <p:to>
                                        <p:strVal val="visible"/>
                                      </p:to>
                                    </p:set>
                                  </p:childTnLst>
                                </p:cTn>
                              </p:par>
                              <p:par>
                                <p:cTn id="39" presetID="1" presetClass="entr" presetSubtype="0" fill="hold" grpId="0" nodeType="withEffect" nodePh="1">
                                  <p:stCondLst>
                                    <p:cond delay="0"/>
                                  </p:stCondLst>
                                  <p:endCondLst>
                                    <p:cond evt="begin" delay="0">
                                      <p:tn val="39"/>
                                    </p:cond>
                                  </p:endCondLst>
                                  <p:childTnLst>
                                    <p:set>
                                      <p:cBhvr>
                                        <p:cTn id="40" dur="1" fill="hold">
                                          <p:stCondLst>
                                            <p:cond delay="0"/>
                                          </p:stCondLst>
                                        </p:cTn>
                                        <p:tgtEl>
                                          <p:spTgt spid="81"/>
                                        </p:tgtEl>
                                        <p:attrNameLst>
                                          <p:attrName>style.visibility</p:attrName>
                                        </p:attrNameLst>
                                      </p:cBhvr>
                                      <p:to>
                                        <p:strVal val="visible"/>
                                      </p:to>
                                    </p:set>
                                  </p:childTnLst>
                                </p:cTn>
                              </p:par>
                              <p:par>
                                <p:cTn id="41" presetID="1" presetClass="entr" presetSubtype="0" fill="hold" grpId="0" nodeType="withEffect" nodePh="1">
                                  <p:stCondLst>
                                    <p:cond delay="0"/>
                                  </p:stCondLst>
                                  <p:endCondLst>
                                    <p:cond evt="begin" delay="0">
                                      <p:tn val="41"/>
                                    </p:cond>
                                  </p:endCondLst>
                                  <p:childTnLst>
                                    <p:set>
                                      <p:cBhvr>
                                        <p:cTn id="42" dur="1" fill="hold">
                                          <p:stCondLst>
                                            <p:cond delay="0"/>
                                          </p:stCondLst>
                                        </p:cTn>
                                        <p:tgtEl>
                                          <p:spTgt spid="8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childTnLst>
                                </p:cTn>
                              </p:par>
                              <p:par>
                                <p:cTn id="45" presetID="1" presetClass="entr" presetSubtype="0" fill="hold" grpId="0" nodeType="withEffect" nodePh="1">
                                  <p:stCondLst>
                                    <p:cond delay="0"/>
                                  </p:stCondLst>
                                  <p:endCondLst>
                                    <p:cond evt="begin" delay="0">
                                      <p:tn val="45"/>
                                    </p:cond>
                                  </p:endCondLst>
                                  <p:childTnLst>
                                    <p:set>
                                      <p:cBhvr>
                                        <p:cTn id="46" dur="1" fill="hold">
                                          <p:stCondLst>
                                            <p:cond delay="0"/>
                                          </p:stCondLst>
                                        </p:cTn>
                                        <p:tgtEl>
                                          <p:spTgt spid="95"/>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6"/>
                                        </p:tgtEl>
                                        <p:attrNameLst>
                                          <p:attrName>style.visibility</p:attrName>
                                        </p:attrNameLst>
                                      </p:cBhvr>
                                      <p:to>
                                        <p:strVal val="visible"/>
                                      </p:to>
                                    </p:set>
                                  </p:childTnLst>
                                </p:cTn>
                              </p:par>
                              <p:par>
                                <p:cTn id="49" presetID="1" presetClass="entr" presetSubtype="0" fill="hold" grpId="0" nodeType="withEffect" nodePh="1">
                                  <p:stCondLst>
                                    <p:cond delay="0"/>
                                  </p:stCondLst>
                                  <p:endCondLst>
                                    <p:cond evt="begin" delay="0">
                                      <p:tn val="49"/>
                                    </p:cond>
                                  </p:endCondLst>
                                  <p:childTnLst>
                                    <p:set>
                                      <p:cBhvr>
                                        <p:cTn id="50" dur="1" fill="hold">
                                          <p:stCondLst>
                                            <p:cond delay="0"/>
                                          </p:stCondLst>
                                        </p:cTn>
                                        <p:tgtEl>
                                          <p:spTgt spid="106"/>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1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par>
                                <p:cTn id="63" presetID="1" presetClass="entr" presetSubtype="0" fill="hold" grpId="0" nodeType="withEffect" nodePh="1">
                                  <p:stCondLst>
                                    <p:cond delay="0"/>
                                  </p:stCondLst>
                                  <p:endCondLst>
                                    <p:cond evt="begin" delay="0">
                                      <p:tn val="63"/>
                                    </p:cond>
                                  </p:endCondLst>
                                  <p:childTnLst>
                                    <p:set>
                                      <p:cBhvr>
                                        <p:cTn id="6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2" grpId="0"/>
      <p:bldP spid="24" grpId="0"/>
      <p:bldP spid="26" grpId="0"/>
      <p:bldP spid="71" grpId="0"/>
      <p:bldP spid="72" grpId="0"/>
      <p:bldP spid="74" grpId="0"/>
      <p:bldP spid="77" grpId="0"/>
      <p:bldP spid="79" grpId="0"/>
      <p:bldP spid="81" grpId="0"/>
      <p:bldP spid="82" grpId="0"/>
      <p:bldP spid="93" grpId="0"/>
      <p:bldP spid="95" grpId="0"/>
      <p:bldP spid="106" grpId="0"/>
      <p:bldP spid="9" grpId="0"/>
      <p:bldP spid="32"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erial view of brine ponds and a digger processing areas of SQM's lithium mine in the Atacama Desert, Chile.">
            <a:extLst>
              <a:ext uri="{FF2B5EF4-FFF2-40B4-BE49-F238E27FC236}">
                <a16:creationId xmlns:a16="http://schemas.microsoft.com/office/drawing/2014/main" id="{74104503-0925-2FD8-EE3B-B37A364374F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4CA385FC-7F65-F29A-19D5-11F1DAC63F89}"/>
              </a:ext>
            </a:extLst>
          </p:cNvPr>
          <p:cNvSpPr/>
          <p:nvPr/>
        </p:nvSpPr>
        <p:spPr>
          <a:xfrm>
            <a:off x="107663"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74" name="Oval 73">
            <a:extLst>
              <a:ext uri="{FF2B5EF4-FFF2-40B4-BE49-F238E27FC236}">
                <a16:creationId xmlns:a16="http://schemas.microsoft.com/office/drawing/2014/main" id="{B485EC9B-F344-8D2A-C580-9CFA5C6BD8CF}"/>
              </a:ext>
            </a:extLst>
          </p:cNvPr>
          <p:cNvSpPr/>
          <p:nvPr/>
        </p:nvSpPr>
        <p:spPr>
          <a:xfrm>
            <a:off x="3794759" y="694128"/>
            <a:ext cx="101603" cy="9209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419" sz="2400">
              <a:solidFill>
                <a:schemeClr val="tx1"/>
              </a:solidFill>
              <a:latin typeface="Montserrat" pitchFamily="2" charset="0"/>
            </a:endParaRPr>
          </a:p>
        </p:txBody>
      </p:sp>
      <p:pic>
        <p:nvPicPr>
          <p:cNvPr id="2" name="Picture 2" descr="https://spexternal.iadb.org/sites/identity/en/Documents/Logo%20IDB/English/Color/Low%20resolution/IDB_without%20descriptor_eng_LR_72dpi_color.png">
            <a:extLst>
              <a:ext uri="{FF2B5EF4-FFF2-40B4-BE49-F238E27FC236}">
                <a16:creationId xmlns:a16="http://schemas.microsoft.com/office/drawing/2014/main" id="{EF306DEC-A698-F1A7-C9F0-01FA6309522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sp>
        <p:nvSpPr>
          <p:cNvPr id="16" name="Title 1">
            <a:extLst>
              <a:ext uri="{FF2B5EF4-FFF2-40B4-BE49-F238E27FC236}">
                <a16:creationId xmlns:a16="http://schemas.microsoft.com/office/drawing/2014/main" id="{397923B1-149A-79A0-48D3-359FCE993C70}"/>
              </a:ext>
            </a:extLst>
          </p:cNvPr>
          <p:cNvSpPr>
            <a:spLocks noGrp="1"/>
          </p:cNvSpPr>
          <p:nvPr>
            <p:ph type="title"/>
          </p:nvPr>
        </p:nvSpPr>
        <p:spPr>
          <a:xfrm>
            <a:off x="838200" y="329266"/>
            <a:ext cx="10515600" cy="1002592"/>
          </a:xfrm>
        </p:spPr>
        <p:txBody>
          <a:bodyPr>
            <a:normAutofit/>
          </a:bodyPr>
          <a:lstStyle/>
          <a:p>
            <a:r>
              <a:rPr lang="en-US" b="1" dirty="0">
                <a:solidFill>
                  <a:srgbClr val="004D72"/>
                </a:solidFill>
                <a:latin typeface="Montserrat" pitchFamily="2" charset="0"/>
              </a:rPr>
              <a:t>RRNN y la nueva </a:t>
            </a:r>
            <a:r>
              <a:rPr lang="en-US" b="1" i="1" dirty="0">
                <a:solidFill>
                  <a:srgbClr val="0BA2DC"/>
                </a:solidFill>
                <a:latin typeface="Montserrat" pitchFamily="2" charset="0"/>
              </a:rPr>
              <a:t>IDBStrategy+</a:t>
            </a:r>
            <a:endParaRPr lang="es-419" i="1" dirty="0">
              <a:solidFill>
                <a:srgbClr val="0BA2DC"/>
              </a:solidFill>
            </a:endParaRPr>
          </a:p>
        </p:txBody>
      </p:sp>
      <p:sp>
        <p:nvSpPr>
          <p:cNvPr id="34" name="Content Placeholder 33">
            <a:extLst>
              <a:ext uri="{FF2B5EF4-FFF2-40B4-BE49-F238E27FC236}">
                <a16:creationId xmlns:a16="http://schemas.microsoft.com/office/drawing/2014/main" id="{2E030A8D-B6C9-E7F8-1663-DFF8C55B2601}"/>
              </a:ext>
            </a:extLst>
          </p:cNvPr>
          <p:cNvSpPr>
            <a:spLocks noGrp="1"/>
          </p:cNvSpPr>
          <p:nvPr>
            <p:ph idx="1"/>
          </p:nvPr>
        </p:nvSpPr>
        <p:spPr>
          <a:xfrm>
            <a:off x="1214070" y="1415111"/>
            <a:ext cx="9616361" cy="737540"/>
          </a:xfrm>
        </p:spPr>
        <p:txBody>
          <a:bodyPr>
            <a:normAutofit fontScale="92500"/>
          </a:bodyPr>
          <a:lstStyle/>
          <a:p>
            <a:pPr marL="0" indent="0">
              <a:buNone/>
            </a:pPr>
            <a:endParaRPr lang="en-US" sz="800" dirty="0">
              <a:latin typeface="Montserrat" pitchFamily="2" charset="0"/>
            </a:endParaRPr>
          </a:p>
          <a:p>
            <a:pPr marL="0" indent="0">
              <a:buNone/>
            </a:pPr>
            <a:r>
              <a:rPr lang="en-US" sz="1800" dirty="0">
                <a:latin typeface="Montserrat" pitchFamily="2" charset="0"/>
              </a:rPr>
              <a:t> Nuestro </a:t>
            </a:r>
            <a:r>
              <a:rPr lang="en-US" sz="1800" dirty="0" err="1">
                <a:latin typeface="Montserrat" pitchFamily="2" charset="0"/>
              </a:rPr>
              <a:t>apoyo</a:t>
            </a:r>
            <a:r>
              <a:rPr lang="en-US" sz="1800" dirty="0">
                <a:latin typeface="Montserrat" pitchFamily="2" charset="0"/>
              </a:rPr>
              <a:t> al </a:t>
            </a:r>
            <a:r>
              <a:rPr lang="en-US" sz="1800" dirty="0" err="1">
                <a:latin typeface="Montserrat" pitchFamily="2" charset="0"/>
              </a:rPr>
              <a:t>desarrollo</a:t>
            </a:r>
            <a:r>
              <a:rPr lang="en-US" sz="1800" dirty="0">
                <a:latin typeface="Montserrat" pitchFamily="2" charset="0"/>
              </a:rPr>
              <a:t> de </a:t>
            </a:r>
            <a:r>
              <a:rPr lang="en-US" sz="1800" b="1" dirty="0" err="1">
                <a:latin typeface="Montserrat" pitchFamily="2" charset="0"/>
              </a:rPr>
              <a:t>minerales</a:t>
            </a:r>
            <a:r>
              <a:rPr lang="en-US" sz="1800" b="1" dirty="0">
                <a:latin typeface="Montserrat" pitchFamily="2" charset="0"/>
              </a:rPr>
              <a:t> </a:t>
            </a:r>
            <a:r>
              <a:rPr lang="en-US" sz="1800" b="1" dirty="0" err="1">
                <a:latin typeface="Montserrat" pitchFamily="2" charset="0"/>
              </a:rPr>
              <a:t>críticos</a:t>
            </a:r>
            <a:r>
              <a:rPr lang="en-US" sz="1800" b="1" dirty="0">
                <a:latin typeface="Montserrat" pitchFamily="2" charset="0"/>
              </a:rPr>
              <a:t> </a:t>
            </a:r>
            <a:r>
              <a:rPr lang="en-US" sz="1800" dirty="0">
                <a:latin typeface="Montserrat" pitchFamily="2" charset="0"/>
              </a:rPr>
              <a:t>se </a:t>
            </a:r>
            <a:r>
              <a:rPr lang="en-US" sz="1800" dirty="0" err="1">
                <a:latin typeface="Montserrat" pitchFamily="2" charset="0"/>
              </a:rPr>
              <a:t>alinea</a:t>
            </a:r>
            <a:r>
              <a:rPr lang="en-US" sz="1800" dirty="0">
                <a:latin typeface="Montserrat" pitchFamily="2" charset="0"/>
              </a:rPr>
              <a:t> con </a:t>
            </a:r>
            <a:r>
              <a:rPr lang="en-US" sz="1800" b="1" dirty="0" err="1">
                <a:latin typeface="Montserrat" pitchFamily="2" charset="0"/>
              </a:rPr>
              <a:t>pilares</a:t>
            </a:r>
            <a:r>
              <a:rPr lang="en-US" sz="1800" b="1" dirty="0">
                <a:latin typeface="Montserrat" pitchFamily="2" charset="0"/>
              </a:rPr>
              <a:t> </a:t>
            </a:r>
            <a:r>
              <a:rPr lang="en-US" sz="1800" b="1" dirty="0" err="1">
                <a:latin typeface="Montserrat" pitchFamily="2" charset="0"/>
              </a:rPr>
              <a:t>estratégicos</a:t>
            </a:r>
            <a:endParaRPr lang="es-419" sz="1800" i="0" u="none" strike="noStrike" dirty="0">
              <a:solidFill>
                <a:srgbClr val="000000"/>
              </a:solidFill>
              <a:latin typeface="Montserrat" pitchFamily="2" charset="0"/>
            </a:endParaRPr>
          </a:p>
        </p:txBody>
      </p:sp>
      <p:pic>
        <p:nvPicPr>
          <p:cNvPr id="1026" name="Picture 2" descr="Family Smiling - Digital-Reduce-Poverty-Sustainable-Development - Inter American Development Bank - IDB">
            <a:extLst>
              <a:ext uri="{FF2B5EF4-FFF2-40B4-BE49-F238E27FC236}">
                <a16:creationId xmlns:a16="http://schemas.microsoft.com/office/drawing/2014/main" id="{5DB2BC0D-1D1D-E3F0-FA24-4104ADF839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4071" y="2203961"/>
            <a:ext cx="3076237" cy="20529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rly Hair Girl Smiling - Digital-Reduce-Poverty-Sustainable-Development - Inter American Development Bank - IDB">
            <a:extLst>
              <a:ext uri="{FF2B5EF4-FFF2-40B4-BE49-F238E27FC236}">
                <a16:creationId xmlns:a16="http://schemas.microsoft.com/office/drawing/2014/main" id="{993DBE12-2CD2-EB83-5DE4-D26463D019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34456" y="2203961"/>
            <a:ext cx="3127124" cy="20868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orker with safety helm smiling - Digital-Reduce-Poverty-Sustainable-Development - Inter American Development Bank - IDB">
            <a:extLst>
              <a:ext uri="{FF2B5EF4-FFF2-40B4-BE49-F238E27FC236}">
                <a16:creationId xmlns:a16="http://schemas.microsoft.com/office/drawing/2014/main" id="{32E0A23D-6891-E3F7-CA2B-FD9F815022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05728" y="2203961"/>
            <a:ext cx="3127124" cy="2086877"/>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97BA9D7E-144D-D8EB-92DF-6727D10644F6}"/>
              </a:ext>
            </a:extLst>
          </p:cNvPr>
          <p:cNvSpPr txBox="1"/>
          <p:nvPr/>
        </p:nvSpPr>
        <p:spPr>
          <a:xfrm>
            <a:off x="1215296" y="4345763"/>
            <a:ext cx="3076237" cy="1969770"/>
          </a:xfrm>
          <a:prstGeom prst="rect">
            <a:avLst/>
          </a:prstGeom>
          <a:noFill/>
        </p:spPr>
        <p:txBody>
          <a:bodyPr wrap="square">
            <a:spAutoFit/>
          </a:bodyPr>
          <a:lstStyle/>
          <a:p>
            <a:pPr marL="60325" marR="0" lvl="0" indent="0" defTabSz="914400" rtl="0" eaLnBrk="1" fontAlgn="ctr" latinLnBrk="0" hangingPunct="1">
              <a:lnSpc>
                <a:spcPct val="100000"/>
              </a:lnSpc>
              <a:spcBef>
                <a:spcPts val="0"/>
              </a:spcBef>
              <a:spcAft>
                <a:spcPts val="0"/>
              </a:spcAft>
              <a:buClrTx/>
              <a:buSzTx/>
              <a:buFontTx/>
              <a:buNone/>
              <a:tabLst/>
              <a:defRPr/>
            </a:pPr>
            <a:r>
              <a:rPr lang="en-US" sz="1600" dirty="0" err="1">
                <a:latin typeface="Montserrat" pitchFamily="2" charset="0"/>
              </a:rPr>
              <a:t>Reducir</a:t>
            </a:r>
            <a:r>
              <a:rPr lang="en-US" sz="1600" dirty="0">
                <a:latin typeface="Montserrat" pitchFamily="2" charset="0"/>
              </a:rPr>
              <a:t> </a:t>
            </a:r>
            <a:r>
              <a:rPr lang="en-US" sz="1600" b="1" dirty="0">
                <a:latin typeface="Montserrat" pitchFamily="2" charset="0"/>
              </a:rPr>
              <a:t>la </a:t>
            </a:r>
            <a:r>
              <a:rPr lang="en-US" sz="1600" b="1" dirty="0" err="1">
                <a:latin typeface="Montserrat" pitchFamily="2" charset="0"/>
              </a:rPr>
              <a:t>pobreza</a:t>
            </a:r>
            <a:r>
              <a:rPr lang="en-US" sz="1600" b="1" dirty="0">
                <a:latin typeface="Montserrat" pitchFamily="2" charset="0"/>
              </a:rPr>
              <a:t> y la </a:t>
            </a:r>
            <a:r>
              <a:rPr lang="en-US" sz="1600" b="1" dirty="0" err="1">
                <a:latin typeface="Montserrat" pitchFamily="2" charset="0"/>
              </a:rPr>
              <a:t>desigualdad</a:t>
            </a:r>
            <a:r>
              <a:rPr lang="en-US" sz="1600" b="1" dirty="0">
                <a:latin typeface="Montserrat" pitchFamily="2" charset="0"/>
              </a:rPr>
              <a:t> </a:t>
            </a:r>
            <a:r>
              <a:rPr lang="en-US" sz="1600" dirty="0" err="1">
                <a:latin typeface="Montserrat" pitchFamily="2" charset="0"/>
              </a:rPr>
              <a:t>trabajando</a:t>
            </a:r>
            <a:r>
              <a:rPr lang="en-US" sz="1600" dirty="0">
                <a:latin typeface="Montserrat" pitchFamily="2" charset="0"/>
              </a:rPr>
              <a:t> con las </a:t>
            </a:r>
            <a:r>
              <a:rPr lang="en-US" sz="1600" dirty="0" err="1">
                <a:latin typeface="Montserrat" pitchFamily="2" charset="0"/>
              </a:rPr>
              <a:t>comunidades</a:t>
            </a:r>
            <a:r>
              <a:rPr lang="en-US" sz="1600" dirty="0">
                <a:latin typeface="Montserrat" pitchFamily="2" charset="0"/>
              </a:rPr>
              <a:t> locales para </a:t>
            </a:r>
            <a:r>
              <a:rPr lang="en-US" sz="1600" dirty="0" err="1">
                <a:latin typeface="Montserrat" pitchFamily="2" charset="0"/>
              </a:rPr>
              <a:t>crear</a:t>
            </a:r>
            <a:r>
              <a:rPr lang="en-US" sz="1600" dirty="0">
                <a:latin typeface="Montserrat" pitchFamily="2" charset="0"/>
              </a:rPr>
              <a:t> y </a:t>
            </a:r>
            <a:r>
              <a:rPr lang="en-US" sz="1600" dirty="0" err="1">
                <a:latin typeface="Montserrat" pitchFamily="2" charset="0"/>
              </a:rPr>
              <a:t>mantener</a:t>
            </a:r>
            <a:r>
              <a:rPr lang="en-US" sz="1600" dirty="0">
                <a:latin typeface="Montserrat" pitchFamily="2" charset="0"/>
              </a:rPr>
              <a:t> </a:t>
            </a:r>
            <a:r>
              <a:rPr lang="en-US" sz="1600" dirty="0" err="1">
                <a:latin typeface="Montserrat" pitchFamily="2" charset="0"/>
              </a:rPr>
              <a:t>cadenas</a:t>
            </a:r>
            <a:r>
              <a:rPr lang="en-US" sz="1600" dirty="0">
                <a:latin typeface="Montserrat" pitchFamily="2" charset="0"/>
              </a:rPr>
              <a:t> de valor </a:t>
            </a:r>
            <a:r>
              <a:rPr lang="en-US" sz="1600" dirty="0" err="1">
                <a:latin typeface="Montserrat" pitchFamily="2" charset="0"/>
              </a:rPr>
              <a:t>diversificadas</a:t>
            </a:r>
            <a:r>
              <a:rPr lang="en-US" sz="1600" dirty="0">
                <a:latin typeface="Montserrat" pitchFamily="2" charset="0"/>
              </a:rPr>
              <a:t> y </a:t>
            </a:r>
            <a:r>
              <a:rPr lang="en-US" sz="1600" dirty="0" err="1">
                <a:latin typeface="Montserrat" pitchFamily="2" charset="0"/>
              </a:rPr>
              <a:t>beneficiarse</a:t>
            </a:r>
            <a:r>
              <a:rPr lang="en-US" sz="1600" dirty="0">
                <a:latin typeface="Montserrat" pitchFamily="2" charset="0"/>
              </a:rPr>
              <a:t> de </a:t>
            </a:r>
            <a:r>
              <a:rPr lang="en-US" sz="1600" dirty="0" err="1">
                <a:latin typeface="Montserrat" pitchFamily="2" charset="0"/>
              </a:rPr>
              <a:t>infraestructuras</a:t>
            </a:r>
            <a:r>
              <a:rPr lang="en-US" sz="1600" dirty="0">
                <a:latin typeface="Montserrat" pitchFamily="2" charset="0"/>
              </a:rPr>
              <a:t> </a:t>
            </a:r>
            <a:r>
              <a:rPr lang="en-US" sz="1600" dirty="0" err="1">
                <a:latin typeface="Montserrat" pitchFamily="2" charset="0"/>
              </a:rPr>
              <a:t>compartidas</a:t>
            </a:r>
            <a:r>
              <a:rPr lang="en-US" sz="1600" dirty="0">
                <a:latin typeface="Montserrat" pitchFamily="2" charset="0"/>
              </a:rPr>
              <a:t>. </a:t>
            </a:r>
          </a:p>
          <a:p>
            <a:pPr marL="60325" marR="0" lvl="0" indent="0" defTabSz="914400" rtl="0" eaLnBrk="1" fontAlgn="ctr" latinLnBrk="0" hangingPunct="1">
              <a:lnSpc>
                <a:spcPct val="100000"/>
              </a:lnSpc>
              <a:spcBef>
                <a:spcPts val="0"/>
              </a:spcBef>
              <a:spcAft>
                <a:spcPts val="0"/>
              </a:spcAft>
              <a:buClrTx/>
              <a:buSzTx/>
              <a:buFontTx/>
              <a:buNone/>
              <a:tabLst/>
              <a:defRPr/>
            </a:pPr>
            <a:endParaRPr lang="en-US" sz="1000" i="0" u="none" strike="noStrike" dirty="0">
              <a:solidFill>
                <a:srgbClr val="000000"/>
              </a:solidFill>
              <a:effectLst/>
              <a:latin typeface="Montserrat" pitchFamily="2" charset="0"/>
            </a:endParaRPr>
          </a:p>
        </p:txBody>
      </p:sp>
      <p:sp>
        <p:nvSpPr>
          <p:cNvPr id="29" name="TextBox 28">
            <a:extLst>
              <a:ext uri="{FF2B5EF4-FFF2-40B4-BE49-F238E27FC236}">
                <a16:creationId xmlns:a16="http://schemas.microsoft.com/office/drawing/2014/main" id="{FFB09854-5392-FB32-0E2D-0F5C75EF272A}"/>
              </a:ext>
            </a:extLst>
          </p:cNvPr>
          <p:cNvSpPr txBox="1"/>
          <p:nvPr/>
        </p:nvSpPr>
        <p:spPr>
          <a:xfrm>
            <a:off x="4432565" y="4345763"/>
            <a:ext cx="3127123" cy="1969770"/>
          </a:xfrm>
          <a:prstGeom prst="rect">
            <a:avLst/>
          </a:prstGeom>
          <a:noFill/>
        </p:spPr>
        <p:txBody>
          <a:bodyPr wrap="square">
            <a:spAutoFit/>
          </a:bodyPr>
          <a:lstStyle/>
          <a:p>
            <a:pPr marL="60325" marR="0" lvl="0" indent="0" defTabSz="914400" rtl="0" eaLnBrk="1" fontAlgn="ctr" latinLnBrk="0" hangingPunct="1">
              <a:lnSpc>
                <a:spcPct val="100000"/>
              </a:lnSpc>
              <a:spcBef>
                <a:spcPts val="0"/>
              </a:spcBef>
              <a:spcAft>
                <a:spcPts val="0"/>
              </a:spcAft>
              <a:buClrTx/>
              <a:buSzTx/>
              <a:buFontTx/>
              <a:buNone/>
              <a:tabLst/>
              <a:defRPr/>
            </a:pPr>
            <a:r>
              <a:rPr lang="en-US" sz="1600" dirty="0" err="1">
                <a:latin typeface="Montserrat" pitchFamily="2" charset="0"/>
              </a:rPr>
              <a:t>Abordar</a:t>
            </a:r>
            <a:r>
              <a:rPr lang="en-US" sz="1600" dirty="0">
                <a:latin typeface="Montserrat" pitchFamily="2" charset="0"/>
              </a:rPr>
              <a:t> el </a:t>
            </a:r>
            <a:r>
              <a:rPr lang="en-US" sz="1600" b="1" dirty="0" err="1">
                <a:latin typeface="Montserrat" pitchFamily="2" charset="0"/>
              </a:rPr>
              <a:t>cambio</a:t>
            </a:r>
            <a:r>
              <a:rPr lang="en-US" sz="1600" b="1" dirty="0">
                <a:latin typeface="Montserrat" pitchFamily="2" charset="0"/>
              </a:rPr>
              <a:t> </a:t>
            </a:r>
            <a:r>
              <a:rPr lang="en-US" sz="1600" b="1" dirty="0" err="1">
                <a:latin typeface="Montserrat" pitchFamily="2" charset="0"/>
              </a:rPr>
              <a:t>climático</a:t>
            </a:r>
            <a:r>
              <a:rPr lang="en-US" sz="1600" b="1" dirty="0">
                <a:latin typeface="Montserrat" pitchFamily="2" charset="0"/>
              </a:rPr>
              <a:t> </a:t>
            </a:r>
            <a:r>
              <a:rPr lang="en-US" sz="1600" dirty="0" err="1">
                <a:latin typeface="Montserrat" pitchFamily="2" charset="0"/>
              </a:rPr>
              <a:t>propiciando</a:t>
            </a:r>
            <a:r>
              <a:rPr lang="en-US" sz="1600" dirty="0">
                <a:latin typeface="Montserrat" pitchFamily="2" charset="0"/>
              </a:rPr>
              <a:t> las </a:t>
            </a:r>
            <a:r>
              <a:rPr lang="en-US" sz="1600" dirty="0" err="1">
                <a:latin typeface="Montserrat" pitchFamily="2" charset="0"/>
              </a:rPr>
              <a:t>condiciones</a:t>
            </a:r>
            <a:r>
              <a:rPr lang="en-US" sz="1600" dirty="0">
                <a:latin typeface="Montserrat" pitchFamily="2" charset="0"/>
              </a:rPr>
              <a:t> que </a:t>
            </a:r>
            <a:r>
              <a:rPr lang="en-US" sz="1600" dirty="0" err="1">
                <a:latin typeface="Montserrat" pitchFamily="2" charset="0"/>
              </a:rPr>
              <a:t>favorezcan</a:t>
            </a:r>
            <a:r>
              <a:rPr lang="en-US" sz="1600" dirty="0">
                <a:latin typeface="Montserrat" pitchFamily="2" charset="0"/>
              </a:rPr>
              <a:t> el </a:t>
            </a:r>
            <a:r>
              <a:rPr lang="en-US" sz="1600" dirty="0" err="1">
                <a:latin typeface="Montserrat" pitchFamily="2" charset="0"/>
              </a:rPr>
              <a:t>suministro</a:t>
            </a:r>
            <a:r>
              <a:rPr lang="en-US" sz="1600" dirty="0">
                <a:latin typeface="Montserrat" pitchFamily="2" charset="0"/>
              </a:rPr>
              <a:t> </a:t>
            </a:r>
            <a:r>
              <a:rPr lang="en-US" sz="1600" dirty="0" err="1">
                <a:latin typeface="Montserrat" pitchFamily="2" charset="0"/>
              </a:rPr>
              <a:t>limpio</a:t>
            </a:r>
            <a:r>
              <a:rPr lang="en-US" sz="1600" dirty="0">
                <a:latin typeface="Montserrat" pitchFamily="2" charset="0"/>
              </a:rPr>
              <a:t> y </a:t>
            </a:r>
            <a:r>
              <a:rPr lang="en-US" sz="1600" dirty="0" err="1">
                <a:latin typeface="Montserrat" pitchFamily="2" charset="0"/>
              </a:rPr>
              <a:t>seguro</a:t>
            </a:r>
            <a:r>
              <a:rPr lang="en-US" sz="1600" dirty="0">
                <a:latin typeface="Montserrat" pitchFamily="2" charset="0"/>
              </a:rPr>
              <a:t> de los </a:t>
            </a:r>
            <a:r>
              <a:rPr lang="en-US" sz="1600" dirty="0" err="1">
                <a:latin typeface="Montserrat" pitchFamily="2" charset="0"/>
              </a:rPr>
              <a:t>minerales</a:t>
            </a:r>
            <a:r>
              <a:rPr lang="en-US" sz="1600" dirty="0">
                <a:latin typeface="Montserrat" pitchFamily="2" charset="0"/>
              </a:rPr>
              <a:t> </a:t>
            </a:r>
            <a:r>
              <a:rPr lang="en-US" sz="1600" dirty="0" err="1">
                <a:latin typeface="Montserrat" pitchFamily="2" charset="0"/>
              </a:rPr>
              <a:t>necesarios</a:t>
            </a:r>
            <a:r>
              <a:rPr lang="en-US" sz="1600" dirty="0">
                <a:latin typeface="Montserrat" pitchFamily="2" charset="0"/>
              </a:rPr>
              <a:t> para la </a:t>
            </a:r>
            <a:r>
              <a:rPr lang="en-US" sz="1600" dirty="0" err="1">
                <a:latin typeface="Montserrat" pitchFamily="2" charset="0"/>
              </a:rPr>
              <a:t>transición</a:t>
            </a:r>
            <a:r>
              <a:rPr lang="en-US" sz="1600" dirty="0">
                <a:latin typeface="Montserrat" pitchFamily="2" charset="0"/>
              </a:rPr>
              <a:t> </a:t>
            </a:r>
            <a:r>
              <a:rPr lang="en-US" sz="1600" dirty="0" err="1">
                <a:latin typeface="Montserrat" pitchFamily="2" charset="0"/>
              </a:rPr>
              <a:t>energética</a:t>
            </a:r>
            <a:r>
              <a:rPr lang="en-US" sz="1600" dirty="0">
                <a:latin typeface="Montserrat" pitchFamily="2" charset="0"/>
              </a:rPr>
              <a:t> y la </a:t>
            </a:r>
            <a:r>
              <a:rPr lang="en-US" sz="1600" dirty="0" err="1">
                <a:latin typeface="Montserrat" pitchFamily="2" charset="0"/>
              </a:rPr>
              <a:t>descarbonización</a:t>
            </a:r>
            <a:r>
              <a:rPr lang="en-US" sz="1600" dirty="0">
                <a:latin typeface="Montserrat" pitchFamily="2" charset="0"/>
              </a:rPr>
              <a:t> </a:t>
            </a:r>
            <a:r>
              <a:rPr lang="en-US" sz="1600" dirty="0" err="1">
                <a:latin typeface="Montserrat" pitchFamily="2" charset="0"/>
              </a:rPr>
              <a:t>mundial</a:t>
            </a:r>
            <a:r>
              <a:rPr lang="en-US" sz="1600" dirty="0">
                <a:latin typeface="Montserrat" pitchFamily="2" charset="0"/>
              </a:rPr>
              <a:t>.</a:t>
            </a:r>
          </a:p>
          <a:p>
            <a:pPr marL="60325" lvl="0" fontAlgn="ctr">
              <a:defRPr/>
            </a:pPr>
            <a:endParaRPr lang="en-US" sz="1000" dirty="0">
              <a:solidFill>
                <a:srgbClr val="000000"/>
              </a:solidFill>
              <a:latin typeface="Montserrat" pitchFamily="2" charset="0"/>
            </a:endParaRPr>
          </a:p>
        </p:txBody>
      </p:sp>
      <p:sp>
        <p:nvSpPr>
          <p:cNvPr id="30" name="TextBox 29">
            <a:extLst>
              <a:ext uri="{FF2B5EF4-FFF2-40B4-BE49-F238E27FC236}">
                <a16:creationId xmlns:a16="http://schemas.microsoft.com/office/drawing/2014/main" id="{A58B0D2C-F6CC-57A2-3EA5-D1D04F8B8353}"/>
              </a:ext>
            </a:extLst>
          </p:cNvPr>
          <p:cNvSpPr txBox="1"/>
          <p:nvPr/>
        </p:nvSpPr>
        <p:spPr>
          <a:xfrm>
            <a:off x="7703307" y="4350238"/>
            <a:ext cx="3127124" cy="1969770"/>
          </a:xfrm>
          <a:prstGeom prst="rect">
            <a:avLst/>
          </a:prstGeom>
          <a:noFill/>
        </p:spPr>
        <p:txBody>
          <a:bodyPr wrap="square">
            <a:spAutoFit/>
          </a:bodyPr>
          <a:lstStyle/>
          <a:p>
            <a:pPr marL="60325" marR="0" lvl="0" indent="0" defTabSz="914400" rtl="0" eaLnBrk="1" fontAlgn="ctr" latinLnBrk="0" hangingPunct="1">
              <a:lnSpc>
                <a:spcPct val="100000"/>
              </a:lnSpc>
              <a:spcBef>
                <a:spcPts val="0"/>
              </a:spcBef>
              <a:spcAft>
                <a:spcPts val="0"/>
              </a:spcAft>
              <a:buClrTx/>
              <a:buSzTx/>
              <a:buFontTx/>
              <a:buNone/>
              <a:tabLst/>
              <a:defRPr/>
            </a:pPr>
            <a:r>
              <a:rPr lang="en-US" sz="1600" dirty="0" err="1">
                <a:latin typeface="Montserrat" pitchFamily="2" charset="0"/>
              </a:rPr>
              <a:t>Reforzar</a:t>
            </a:r>
            <a:r>
              <a:rPr lang="en-US" sz="1600" dirty="0">
                <a:latin typeface="Montserrat" pitchFamily="2" charset="0"/>
              </a:rPr>
              <a:t> el </a:t>
            </a:r>
            <a:r>
              <a:rPr lang="en-US" sz="1600" b="1" dirty="0" err="1">
                <a:latin typeface="Montserrat" pitchFamily="2" charset="0"/>
              </a:rPr>
              <a:t>crecimiento</a:t>
            </a:r>
            <a:r>
              <a:rPr lang="en-US" sz="1600" b="1" dirty="0">
                <a:latin typeface="Montserrat" pitchFamily="2" charset="0"/>
              </a:rPr>
              <a:t> </a:t>
            </a:r>
            <a:r>
              <a:rPr lang="en-US" sz="1600" b="1" dirty="0" err="1">
                <a:latin typeface="Montserrat" pitchFamily="2" charset="0"/>
              </a:rPr>
              <a:t>sostenible</a:t>
            </a:r>
            <a:r>
              <a:rPr lang="en-US" sz="1600" b="1" dirty="0">
                <a:latin typeface="Montserrat" pitchFamily="2" charset="0"/>
              </a:rPr>
              <a:t> </a:t>
            </a:r>
            <a:r>
              <a:rPr lang="en-US" sz="1600" dirty="0">
                <a:latin typeface="Montserrat" pitchFamily="2" charset="0"/>
              </a:rPr>
              <a:t>con la </a:t>
            </a:r>
            <a:r>
              <a:rPr lang="en-US" sz="1600" dirty="0" err="1">
                <a:latin typeface="Montserrat" pitchFamily="2" charset="0"/>
              </a:rPr>
              <a:t>generación</a:t>
            </a:r>
            <a:r>
              <a:rPr lang="en-US" sz="1600" dirty="0">
                <a:latin typeface="Montserrat" pitchFamily="2" charset="0"/>
              </a:rPr>
              <a:t> de </a:t>
            </a:r>
            <a:r>
              <a:rPr lang="en-US" sz="1600" dirty="0" err="1">
                <a:latin typeface="Montserrat" pitchFamily="2" charset="0"/>
              </a:rPr>
              <a:t>importantes</a:t>
            </a:r>
            <a:r>
              <a:rPr lang="en-US" sz="1600" dirty="0">
                <a:latin typeface="Montserrat" pitchFamily="2" charset="0"/>
              </a:rPr>
              <a:t> </a:t>
            </a:r>
            <a:r>
              <a:rPr lang="en-US" sz="1600" dirty="0" err="1">
                <a:latin typeface="Montserrat" pitchFamily="2" charset="0"/>
              </a:rPr>
              <a:t>ingresos</a:t>
            </a:r>
            <a:r>
              <a:rPr lang="en-US" sz="1600" dirty="0">
                <a:latin typeface="Montserrat" pitchFamily="2" charset="0"/>
              </a:rPr>
              <a:t> </a:t>
            </a:r>
            <a:r>
              <a:rPr lang="en-US" sz="1600" dirty="0" err="1">
                <a:latin typeface="Montserrat" pitchFamily="2" charset="0"/>
              </a:rPr>
              <a:t>fiscales</a:t>
            </a:r>
            <a:r>
              <a:rPr lang="en-US" sz="1600" dirty="0">
                <a:latin typeface="Montserrat" pitchFamily="2" charset="0"/>
              </a:rPr>
              <a:t>, </a:t>
            </a:r>
            <a:r>
              <a:rPr lang="en-US" sz="1600" dirty="0" err="1">
                <a:latin typeface="Montserrat" pitchFamily="2" charset="0"/>
              </a:rPr>
              <a:t>inversión</a:t>
            </a:r>
            <a:r>
              <a:rPr lang="en-US" sz="1600" dirty="0">
                <a:latin typeface="Montserrat" pitchFamily="2" charset="0"/>
              </a:rPr>
              <a:t> </a:t>
            </a:r>
            <a:r>
              <a:rPr lang="en-US" sz="1600" dirty="0" err="1">
                <a:latin typeface="Montserrat" pitchFamily="2" charset="0"/>
              </a:rPr>
              <a:t>extranjera</a:t>
            </a:r>
            <a:r>
              <a:rPr lang="en-US" sz="1600" dirty="0">
                <a:latin typeface="Montserrat" pitchFamily="2" charset="0"/>
              </a:rPr>
              <a:t> </a:t>
            </a:r>
            <a:r>
              <a:rPr lang="en-US" sz="1600" dirty="0" err="1">
                <a:latin typeface="Montserrat" pitchFamily="2" charset="0"/>
              </a:rPr>
              <a:t>directa</a:t>
            </a:r>
            <a:r>
              <a:rPr lang="en-US" sz="1600" dirty="0">
                <a:latin typeface="Montserrat" pitchFamily="2" charset="0"/>
              </a:rPr>
              <a:t>, </a:t>
            </a:r>
            <a:r>
              <a:rPr lang="en-US" sz="1600" dirty="0" err="1">
                <a:latin typeface="Montserrat" pitchFamily="2" charset="0"/>
              </a:rPr>
              <a:t>empleos</a:t>
            </a:r>
            <a:r>
              <a:rPr lang="en-US" sz="1600" dirty="0">
                <a:latin typeface="Montserrat" pitchFamily="2" charset="0"/>
              </a:rPr>
              <a:t> de </a:t>
            </a:r>
            <a:r>
              <a:rPr lang="en-US" sz="1600" dirty="0" err="1">
                <a:latin typeface="Montserrat" pitchFamily="2" charset="0"/>
              </a:rPr>
              <a:t>alta</a:t>
            </a:r>
            <a:r>
              <a:rPr lang="en-US" sz="1600" dirty="0">
                <a:latin typeface="Montserrat" pitchFamily="2" charset="0"/>
              </a:rPr>
              <a:t> </a:t>
            </a:r>
            <a:r>
              <a:rPr lang="en-US" sz="1600" dirty="0" err="1">
                <a:latin typeface="Montserrat" pitchFamily="2" charset="0"/>
              </a:rPr>
              <a:t>calidad</a:t>
            </a:r>
            <a:r>
              <a:rPr lang="en-US" sz="1600" dirty="0">
                <a:latin typeface="Montserrat" pitchFamily="2" charset="0"/>
              </a:rPr>
              <a:t>, </a:t>
            </a:r>
            <a:r>
              <a:rPr lang="en-US" sz="1600" dirty="0" err="1">
                <a:latin typeface="Montserrat" pitchFamily="2" charset="0"/>
              </a:rPr>
              <a:t>cadenas</a:t>
            </a:r>
            <a:r>
              <a:rPr lang="en-US" sz="1600" dirty="0">
                <a:latin typeface="Montserrat" pitchFamily="2" charset="0"/>
              </a:rPr>
              <a:t> de valor e </a:t>
            </a:r>
            <a:r>
              <a:rPr lang="en-US" sz="1600" dirty="0" err="1">
                <a:latin typeface="Montserrat" pitchFamily="2" charset="0"/>
              </a:rPr>
              <a:t>ingresos</a:t>
            </a:r>
            <a:r>
              <a:rPr lang="en-US" sz="1600" dirty="0">
                <a:latin typeface="Montserrat" pitchFamily="2" charset="0"/>
              </a:rPr>
              <a:t> de </a:t>
            </a:r>
            <a:r>
              <a:rPr lang="en-US" sz="1600" dirty="0" err="1">
                <a:latin typeface="Montserrat" pitchFamily="2" charset="0"/>
              </a:rPr>
              <a:t>exportación</a:t>
            </a:r>
            <a:r>
              <a:rPr lang="en-US" sz="1600" dirty="0">
                <a:latin typeface="Montserrat" pitchFamily="2" charset="0"/>
              </a:rPr>
              <a:t>.</a:t>
            </a:r>
          </a:p>
          <a:p>
            <a:pPr marL="60325" marR="0" lvl="0" indent="0" defTabSz="914400" rtl="0" eaLnBrk="1" fontAlgn="ctr" latinLnBrk="0" hangingPunct="1">
              <a:lnSpc>
                <a:spcPct val="100000"/>
              </a:lnSpc>
              <a:spcBef>
                <a:spcPts val="0"/>
              </a:spcBef>
              <a:spcAft>
                <a:spcPts val="0"/>
              </a:spcAft>
              <a:buClrTx/>
              <a:buSzTx/>
              <a:buFontTx/>
              <a:buNone/>
              <a:tabLst/>
              <a:defRPr/>
            </a:pPr>
            <a:endParaRPr lang="en-US" sz="1000" dirty="0">
              <a:solidFill>
                <a:srgbClr val="000000"/>
              </a:solidFill>
              <a:latin typeface="Montserrat" pitchFamily="2" charset="0"/>
            </a:endParaRPr>
          </a:p>
        </p:txBody>
      </p:sp>
    </p:spTree>
    <p:extLst>
      <p:ext uri="{BB962C8B-B14F-4D97-AF65-F5344CB8AC3E}">
        <p14:creationId xmlns:p14="http://schemas.microsoft.com/office/powerpoint/2010/main" val="104130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9"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3C5617-CCE4-A8D3-556F-F22A79FD750C}"/>
            </a:ext>
          </a:extLst>
        </p:cNvPr>
        <p:cNvGrpSpPr/>
        <p:nvPr/>
      </p:nvGrpSpPr>
      <p:grpSpPr>
        <a:xfrm>
          <a:off x="0" y="0"/>
          <a:ext cx="0" cy="0"/>
          <a:chOff x="0" y="0"/>
          <a:chExt cx="0" cy="0"/>
        </a:xfrm>
      </p:grpSpPr>
      <p:pic>
        <p:nvPicPr>
          <p:cNvPr id="3" name="Picture 2" descr="Aerial view of brine ponds and a digger processing areas of SQM's lithium mine in the Atacama Desert, Chile.">
            <a:extLst>
              <a:ext uri="{FF2B5EF4-FFF2-40B4-BE49-F238E27FC236}">
                <a16:creationId xmlns:a16="http://schemas.microsoft.com/office/drawing/2014/main" id="{D178EC20-0A4B-C07B-6ACC-61D11725FB2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174"/>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9853484E-160D-B79F-906F-BD873FCC7938}"/>
              </a:ext>
            </a:extLst>
          </p:cNvPr>
          <p:cNvSpPr/>
          <p:nvPr/>
        </p:nvSpPr>
        <p:spPr>
          <a:xfrm>
            <a:off x="107662" y="0"/>
            <a:ext cx="12084337" cy="6858000"/>
          </a:xfrm>
          <a:prstGeom prst="rect">
            <a:avLst/>
          </a:prstGeom>
          <a:solidFill>
            <a:schemeClr val="bg1">
              <a:lumMod val="95000"/>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bg1"/>
              </a:solidFill>
            </a:endParaRPr>
          </a:p>
        </p:txBody>
      </p:sp>
      <p:sp>
        <p:nvSpPr>
          <p:cNvPr id="2" name="Title 1">
            <a:extLst>
              <a:ext uri="{FF2B5EF4-FFF2-40B4-BE49-F238E27FC236}">
                <a16:creationId xmlns:a16="http://schemas.microsoft.com/office/drawing/2014/main" id="{A3BE52C5-5415-B3C2-9E1C-51A2A622DBAA}"/>
              </a:ext>
            </a:extLst>
          </p:cNvPr>
          <p:cNvSpPr>
            <a:spLocks noGrp="1"/>
          </p:cNvSpPr>
          <p:nvPr>
            <p:ph type="title"/>
          </p:nvPr>
        </p:nvSpPr>
        <p:spPr/>
        <p:txBody>
          <a:bodyPr>
            <a:normAutofit/>
          </a:bodyPr>
          <a:lstStyle/>
          <a:p>
            <a:r>
              <a:rPr lang="es-ES_tradnl" sz="4000" b="1" dirty="0">
                <a:solidFill>
                  <a:srgbClr val="004D72"/>
                </a:solidFill>
                <a:latin typeface="Montserrat"/>
              </a:rPr>
              <a:t>¿Qué hemos </a:t>
            </a:r>
            <a:r>
              <a:rPr lang="es-ES_tradnl" sz="4000" b="1">
                <a:solidFill>
                  <a:srgbClr val="004D72"/>
                </a:solidFill>
                <a:latin typeface="Montserrat"/>
              </a:rPr>
              <a:t>aprendido</a:t>
            </a:r>
            <a:r>
              <a:rPr lang="es-ES_tradnl" sz="4000" b="1" dirty="0">
                <a:solidFill>
                  <a:srgbClr val="004D72"/>
                </a:solidFill>
                <a:latin typeface="Montserrat"/>
              </a:rPr>
              <a:t> hasta ahora?</a:t>
            </a:r>
            <a:br>
              <a:rPr lang="es-ES_tradnl" sz="3600" b="1" dirty="0">
                <a:latin typeface="Montserrat" pitchFamily="2" charset="0"/>
              </a:rPr>
            </a:br>
            <a:r>
              <a:rPr lang="en-US" sz="2800" b="1" dirty="0" err="1">
                <a:latin typeface="Montserrat"/>
              </a:rPr>
              <a:t>Gobernanza</a:t>
            </a:r>
            <a:endParaRPr lang="es-419" sz="3600" dirty="0">
              <a:latin typeface="Montserrat"/>
            </a:endParaRPr>
          </a:p>
        </p:txBody>
      </p:sp>
      <p:sp>
        <p:nvSpPr>
          <p:cNvPr id="13" name="Content Placeholder 12">
            <a:extLst>
              <a:ext uri="{FF2B5EF4-FFF2-40B4-BE49-F238E27FC236}">
                <a16:creationId xmlns:a16="http://schemas.microsoft.com/office/drawing/2014/main" id="{E6869A94-F60A-3373-18BC-1D18283A7ABA}"/>
              </a:ext>
            </a:extLst>
          </p:cNvPr>
          <p:cNvSpPr>
            <a:spLocks noGrp="1"/>
          </p:cNvSpPr>
          <p:nvPr>
            <p:ph idx="1"/>
          </p:nvPr>
        </p:nvSpPr>
        <p:spPr>
          <a:xfrm>
            <a:off x="838200" y="1845676"/>
            <a:ext cx="5894205" cy="4755149"/>
          </a:xfrm>
        </p:spPr>
        <p:txBody>
          <a:bodyPr vert="horz" lIns="91440" tIns="45720" rIns="91440" bIns="45720" rtlCol="0" anchor="t">
            <a:noAutofit/>
          </a:bodyPr>
          <a:lstStyle/>
          <a:p>
            <a:pPr>
              <a:lnSpc>
                <a:spcPct val="100000"/>
              </a:lnSpc>
              <a:spcBef>
                <a:spcPts val="0"/>
              </a:spcBef>
              <a:buFont typeface="Wingdings" panose="05000000000000000000" pitchFamily="2" charset="2"/>
              <a:buChar char="§"/>
            </a:pPr>
            <a:r>
              <a:rPr lang="en-US" sz="1600" b="1" dirty="0">
                <a:latin typeface="Montserrat"/>
              </a:rPr>
              <a:t>Planes estratégicos consensuados de desarrollo sectorial </a:t>
            </a:r>
            <a:r>
              <a:rPr lang="en-US" sz="1600" dirty="0">
                <a:latin typeface="Montserrat"/>
              </a:rPr>
              <a:t>para alcanzar objetivos climáticos y de desarrollo, por ejemplo:</a:t>
            </a:r>
            <a:endParaRPr lang="en-US" sz="1600" dirty="0"/>
          </a:p>
          <a:p>
            <a:pPr marL="457200" lvl="2">
              <a:lnSpc>
                <a:spcPct val="100000"/>
              </a:lnSpc>
              <a:spcBef>
                <a:spcPts val="0"/>
              </a:spcBef>
            </a:pPr>
            <a:r>
              <a:rPr lang="en-US" sz="1400" b="1" dirty="0">
                <a:latin typeface="Montserrat"/>
              </a:rPr>
              <a:t>Argentina</a:t>
            </a:r>
            <a:r>
              <a:rPr lang="en-US" sz="1400" dirty="0">
                <a:latin typeface="Montserrat"/>
              </a:rPr>
              <a:t>: Plan </a:t>
            </a:r>
            <a:r>
              <a:rPr lang="en-US" sz="1400" dirty="0" err="1">
                <a:latin typeface="Montserrat"/>
              </a:rPr>
              <a:t>Estratégico</a:t>
            </a:r>
            <a:r>
              <a:rPr lang="en-US" sz="1400" dirty="0">
                <a:latin typeface="Montserrat"/>
              </a:rPr>
              <a:t> </a:t>
            </a:r>
            <a:r>
              <a:rPr lang="en-US" sz="1400" dirty="0" err="1">
                <a:latin typeface="Montserrat"/>
              </a:rPr>
              <a:t>Minero</a:t>
            </a:r>
            <a:r>
              <a:rPr lang="en-US" sz="1400" dirty="0">
                <a:latin typeface="Montserrat"/>
              </a:rPr>
              <a:t> 2030</a:t>
            </a:r>
          </a:p>
          <a:p>
            <a:pPr marL="457200" lvl="2">
              <a:lnSpc>
                <a:spcPct val="100000"/>
              </a:lnSpc>
              <a:spcBef>
                <a:spcPts val="0"/>
              </a:spcBef>
            </a:pPr>
            <a:r>
              <a:rPr lang="en-US" sz="1400" b="1" dirty="0">
                <a:latin typeface="Montserrat"/>
              </a:rPr>
              <a:t>Chile</a:t>
            </a:r>
            <a:r>
              <a:rPr lang="en-US" sz="1400" dirty="0">
                <a:latin typeface="Montserrat"/>
              </a:rPr>
              <a:t>: Política Nacional Minera 2050</a:t>
            </a:r>
          </a:p>
          <a:p>
            <a:pPr marL="457200" lvl="2">
              <a:lnSpc>
                <a:spcPct val="100000"/>
              </a:lnSpc>
              <a:spcBef>
                <a:spcPts val="0"/>
              </a:spcBef>
            </a:pPr>
            <a:r>
              <a:rPr lang="en-US" sz="1400" b="1" dirty="0">
                <a:latin typeface="Montserrat"/>
              </a:rPr>
              <a:t>Perú</a:t>
            </a:r>
            <a:r>
              <a:rPr lang="en-US" sz="1400" dirty="0">
                <a:latin typeface="Montserrat"/>
              </a:rPr>
              <a:t>: </a:t>
            </a:r>
            <a:r>
              <a:rPr lang="en-US" sz="1400" dirty="0" err="1">
                <a:latin typeface="Montserrat"/>
              </a:rPr>
              <a:t>Visión</a:t>
            </a:r>
            <a:r>
              <a:rPr lang="en-US" sz="1400" dirty="0">
                <a:latin typeface="Montserrat"/>
              </a:rPr>
              <a:t> Minería 2030</a:t>
            </a:r>
          </a:p>
          <a:p>
            <a:pPr>
              <a:lnSpc>
                <a:spcPct val="100000"/>
              </a:lnSpc>
              <a:spcBef>
                <a:spcPts val="1200"/>
              </a:spcBef>
              <a:buFont typeface="Wingdings" panose="05000000000000000000" pitchFamily="2" charset="2"/>
              <a:buChar char="§"/>
            </a:pPr>
            <a:r>
              <a:rPr lang="en-US" sz="1600" b="1" dirty="0">
                <a:latin typeface="Montserrat"/>
              </a:rPr>
              <a:t>Marcos políticos y tecnología digital </a:t>
            </a:r>
            <a:r>
              <a:rPr lang="en-US" sz="1600" dirty="0">
                <a:latin typeface="Montserrat"/>
              </a:rPr>
              <a:t>para mejorar las condiciones de inversión y reducir la huella social y medioambiental, como:</a:t>
            </a:r>
            <a:endParaRPr lang="en-US" sz="1600" dirty="0"/>
          </a:p>
          <a:p>
            <a:pPr marL="457200" lvl="1">
              <a:lnSpc>
                <a:spcPct val="100000"/>
              </a:lnSpc>
              <a:spcBef>
                <a:spcPts val="0"/>
              </a:spcBef>
            </a:pPr>
            <a:r>
              <a:rPr lang="en-US" sz="1400" dirty="0">
                <a:latin typeface="Montserrat"/>
              </a:rPr>
              <a:t>Adopción </a:t>
            </a:r>
            <a:r>
              <a:rPr lang="en-US" sz="1400" b="1" dirty="0">
                <a:latin typeface="Montserrat"/>
              </a:rPr>
              <a:t>de nuevas políticas y reglamentos </a:t>
            </a:r>
            <a:r>
              <a:rPr lang="en-US" sz="1400" dirty="0">
                <a:latin typeface="Montserrat"/>
              </a:rPr>
              <a:t>para mejorar la transparencia y las salvaguardias sociales y </a:t>
            </a:r>
            <a:r>
              <a:rPr lang="en-US" sz="1400" dirty="0" err="1">
                <a:latin typeface="Montserrat"/>
              </a:rPr>
              <a:t>medioambientales</a:t>
            </a:r>
            <a:endParaRPr lang="en-US" sz="1400" dirty="0">
              <a:latin typeface="Montserrat"/>
            </a:endParaRPr>
          </a:p>
          <a:p>
            <a:pPr marL="457200" lvl="1">
              <a:lnSpc>
                <a:spcPct val="100000"/>
              </a:lnSpc>
              <a:spcBef>
                <a:spcPts val="0"/>
              </a:spcBef>
            </a:pPr>
            <a:r>
              <a:rPr lang="en-US" sz="1400" b="1" dirty="0">
                <a:latin typeface="Montserrat"/>
              </a:rPr>
              <a:t>La renovación de los sistemas de gestión de la </a:t>
            </a:r>
            <a:r>
              <a:rPr lang="en-US" sz="1400" b="1" dirty="0" err="1">
                <a:latin typeface="Montserrat"/>
              </a:rPr>
              <a:t>información</a:t>
            </a:r>
            <a:r>
              <a:rPr lang="en-US" sz="1400" b="1" dirty="0">
                <a:latin typeface="Montserrat"/>
              </a:rPr>
              <a:t> </a:t>
            </a:r>
            <a:r>
              <a:rPr lang="en-US" sz="1400" dirty="0">
                <a:latin typeface="Montserrat"/>
              </a:rPr>
              <a:t>para </a:t>
            </a:r>
            <a:r>
              <a:rPr lang="en-US" sz="1400" dirty="0" err="1">
                <a:latin typeface="Montserrat"/>
              </a:rPr>
              <a:t>reducir</a:t>
            </a:r>
            <a:r>
              <a:rPr lang="en-US" sz="1400" dirty="0">
                <a:latin typeface="Montserrat"/>
              </a:rPr>
              <a:t> los plazos de </a:t>
            </a:r>
            <a:r>
              <a:rPr lang="en-US" sz="1400" dirty="0" err="1">
                <a:latin typeface="Montserrat"/>
              </a:rPr>
              <a:t>tramitación</a:t>
            </a:r>
            <a:r>
              <a:rPr lang="en-US" sz="1400" dirty="0">
                <a:latin typeface="Montserrat"/>
              </a:rPr>
              <a:t>, </a:t>
            </a:r>
            <a:r>
              <a:rPr lang="en-US" sz="1400" dirty="0" err="1">
                <a:latin typeface="Montserrat"/>
              </a:rPr>
              <a:t>acceso</a:t>
            </a:r>
            <a:r>
              <a:rPr lang="en-US" sz="1400" dirty="0">
                <a:latin typeface="Montserrat"/>
              </a:rPr>
              <a:t> abierto en línea a los datos de seguimiento social y </a:t>
            </a:r>
            <a:r>
              <a:rPr lang="en-US" sz="1400" dirty="0" err="1">
                <a:latin typeface="Montserrat"/>
              </a:rPr>
              <a:t>medioambiental</a:t>
            </a:r>
            <a:r>
              <a:rPr lang="en-US" sz="1400" dirty="0">
                <a:latin typeface="Montserrat"/>
              </a:rPr>
              <a:t>, etc.</a:t>
            </a:r>
          </a:p>
          <a:p>
            <a:pPr marL="457200" lvl="1">
              <a:lnSpc>
                <a:spcPct val="100000"/>
              </a:lnSpc>
              <a:spcBef>
                <a:spcPts val="0"/>
              </a:spcBef>
            </a:pPr>
            <a:r>
              <a:rPr lang="en-US" sz="1400" dirty="0">
                <a:latin typeface="Montserrat"/>
              </a:rPr>
              <a:t>Iniciativas de </a:t>
            </a:r>
            <a:r>
              <a:rPr lang="en-US" sz="1400" b="1" dirty="0">
                <a:latin typeface="Montserrat"/>
              </a:rPr>
              <a:t>formación y </a:t>
            </a:r>
            <a:r>
              <a:rPr lang="en-US" sz="1400" b="1" dirty="0" err="1">
                <a:latin typeface="Montserrat"/>
              </a:rPr>
              <a:t>educación</a:t>
            </a:r>
            <a:endParaRPr lang="en-US" sz="1400" dirty="0">
              <a:latin typeface="Montserrat"/>
            </a:endParaRPr>
          </a:p>
        </p:txBody>
      </p:sp>
      <p:sp>
        <p:nvSpPr>
          <p:cNvPr id="5" name="Title 5">
            <a:extLst>
              <a:ext uri="{FF2B5EF4-FFF2-40B4-BE49-F238E27FC236}">
                <a16:creationId xmlns:a16="http://schemas.microsoft.com/office/drawing/2014/main" id="{F57B92A5-CF47-2874-69D1-840AD5BC2B9D}"/>
              </a:ext>
            </a:extLst>
          </p:cNvPr>
          <p:cNvSpPr txBox="1">
            <a:spLocks/>
          </p:cNvSpPr>
          <p:nvPr/>
        </p:nvSpPr>
        <p:spPr>
          <a:xfrm>
            <a:off x="765776" y="431102"/>
            <a:ext cx="10515600" cy="7778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419">
              <a:solidFill>
                <a:srgbClr val="004D72"/>
              </a:solidFill>
            </a:endParaRPr>
          </a:p>
        </p:txBody>
      </p:sp>
      <p:pic>
        <p:nvPicPr>
          <p:cNvPr id="6" name="Picture 2" descr="https://spexternal.iadb.org/sites/identity/en/Documents/Logo%20IDB/English/Color/Low%20resolution/IDB_without%20descriptor_eng_LR_72dpi_color.png">
            <a:extLst>
              <a:ext uri="{FF2B5EF4-FFF2-40B4-BE49-F238E27FC236}">
                <a16:creationId xmlns:a16="http://schemas.microsoft.com/office/drawing/2014/main" id="{E1118B50-112D-C54F-AB4F-78FF3222FB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24302" y="6320008"/>
            <a:ext cx="760035" cy="537982"/>
          </a:xfrm>
          <a:prstGeom prst="rect">
            <a:avLst/>
          </a:prstGeom>
          <a:noFill/>
          <a:extLst>
            <a:ext uri="{909E8E84-426E-40DD-AFC4-6F175D3DCCD1}">
              <a14:hiddenFill xmlns:a14="http://schemas.microsoft.com/office/drawing/2010/main">
                <a:solidFill>
                  <a:srgbClr val="FFFFFF"/>
                </a:solidFill>
              </a14:hiddenFill>
            </a:ext>
          </a:extLst>
        </p:spPr>
      </p:pic>
      <p:sp>
        <p:nvSpPr>
          <p:cNvPr id="44" name="Content Placeholder 2">
            <a:extLst>
              <a:ext uri="{FF2B5EF4-FFF2-40B4-BE49-F238E27FC236}">
                <a16:creationId xmlns:a16="http://schemas.microsoft.com/office/drawing/2014/main" id="{F894C2C4-CC71-DED2-C1DD-A5135547AF7B}"/>
              </a:ext>
            </a:extLst>
          </p:cNvPr>
          <p:cNvSpPr txBox="1">
            <a:spLocks/>
          </p:cNvSpPr>
          <p:nvPr/>
        </p:nvSpPr>
        <p:spPr>
          <a:xfrm>
            <a:off x="6531108" y="1708369"/>
            <a:ext cx="5825792" cy="4611629"/>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s-ES_tradnl" sz="2000" dirty="0">
              <a:solidFill>
                <a:schemeClr val="bg1"/>
              </a:solidFill>
              <a:effectLst>
                <a:outerShdw blurRad="38100" dist="38100" dir="2700000" algn="tl">
                  <a:srgbClr val="000000">
                    <a:alpha val="43137"/>
                  </a:srgbClr>
                </a:outerShdw>
              </a:effectLst>
              <a:latin typeface="Montserrat" pitchFamily="2" charset="0"/>
            </a:endParaRPr>
          </a:p>
        </p:txBody>
      </p:sp>
      <p:pic>
        <p:nvPicPr>
          <p:cNvPr id="45" name="Picture 44" descr="A green map of the south america&#10;&#10;Description automatically generated">
            <a:extLst>
              <a:ext uri="{FF2B5EF4-FFF2-40B4-BE49-F238E27FC236}">
                <a16:creationId xmlns:a16="http://schemas.microsoft.com/office/drawing/2014/main" id="{BC20CE18-95BD-C6D6-21A3-0416FB5DA084}"/>
              </a:ext>
            </a:extLst>
          </p:cNvPr>
          <p:cNvPicPr>
            <a:picLocks noChangeAspect="1"/>
          </p:cNvPicPr>
          <p:nvPr/>
        </p:nvPicPr>
        <p:blipFill>
          <a:blip r:embed="rId5">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159548" y="1551905"/>
            <a:ext cx="4900599" cy="5267250"/>
          </a:xfrm>
          <a:prstGeom prst="rect">
            <a:avLst/>
          </a:prstGeom>
        </p:spPr>
      </p:pic>
      <p:sp>
        <p:nvSpPr>
          <p:cNvPr id="49" name="Rectangle 48">
            <a:extLst>
              <a:ext uri="{FF2B5EF4-FFF2-40B4-BE49-F238E27FC236}">
                <a16:creationId xmlns:a16="http://schemas.microsoft.com/office/drawing/2014/main" id="{3BBE41B3-68E7-43E5-20D9-EF2CC1234491}"/>
              </a:ext>
            </a:extLst>
          </p:cNvPr>
          <p:cNvSpPr/>
          <p:nvPr/>
        </p:nvSpPr>
        <p:spPr>
          <a:xfrm>
            <a:off x="6770877" y="3105229"/>
            <a:ext cx="929162" cy="587656"/>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900" b="0" err="1">
                <a:solidFill>
                  <a:schemeClr val="bg1"/>
                </a:solidFill>
                <a:latin typeface="Montserrat" pitchFamily="2" charset="0"/>
              </a:rPr>
              <a:t>Mejora del marco regulador</a:t>
            </a:r>
            <a:endParaRPr lang="es-ES_tradnl" sz="900">
              <a:solidFill>
                <a:schemeClr val="bg1"/>
              </a:solidFill>
              <a:latin typeface="Montserrat" pitchFamily="2" charset="0"/>
            </a:endParaRPr>
          </a:p>
        </p:txBody>
      </p:sp>
      <p:sp>
        <p:nvSpPr>
          <p:cNvPr id="53" name="Rectangle 52">
            <a:extLst>
              <a:ext uri="{FF2B5EF4-FFF2-40B4-BE49-F238E27FC236}">
                <a16:creationId xmlns:a16="http://schemas.microsoft.com/office/drawing/2014/main" id="{DDD40640-118C-4C5B-5F0C-9674C9E1B090}"/>
              </a:ext>
            </a:extLst>
          </p:cNvPr>
          <p:cNvSpPr/>
          <p:nvPr/>
        </p:nvSpPr>
        <p:spPr>
          <a:xfrm>
            <a:off x="11096642" y="2637744"/>
            <a:ext cx="514315" cy="192026"/>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b="0">
                <a:solidFill>
                  <a:schemeClr val="bg1"/>
                </a:solidFill>
                <a:latin typeface="Montserrat" pitchFamily="2" charset="0"/>
              </a:rPr>
              <a:t>EITI</a:t>
            </a:r>
          </a:p>
        </p:txBody>
      </p:sp>
      <p:sp>
        <p:nvSpPr>
          <p:cNvPr id="55" name="Rectangle 54">
            <a:extLst>
              <a:ext uri="{FF2B5EF4-FFF2-40B4-BE49-F238E27FC236}">
                <a16:creationId xmlns:a16="http://schemas.microsoft.com/office/drawing/2014/main" id="{D4CE5AE1-C561-62B6-BC68-98AF69C2BC32}"/>
              </a:ext>
            </a:extLst>
          </p:cNvPr>
          <p:cNvSpPr/>
          <p:nvPr/>
        </p:nvSpPr>
        <p:spPr>
          <a:xfrm flipH="1">
            <a:off x="8121612" y="3237822"/>
            <a:ext cx="1093022" cy="462248"/>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err="1">
                <a:solidFill>
                  <a:schemeClr val="bg1"/>
                </a:solidFill>
                <a:latin typeface="Montserrat" pitchFamily="2" charset="0"/>
              </a:rPr>
              <a:t>Gestión de sistemas de </a:t>
            </a:r>
            <a:r>
              <a:rPr lang="es-ES_tradnl" sz="900">
                <a:solidFill>
                  <a:schemeClr val="bg1"/>
                </a:solidFill>
                <a:latin typeface="Montserrat" pitchFamily="2" charset="0"/>
              </a:rPr>
              <a:t>información</a:t>
            </a:r>
            <a:endParaRPr lang="es-ES_tradnl" sz="900" b="0">
              <a:solidFill>
                <a:schemeClr val="bg1"/>
              </a:solidFill>
              <a:latin typeface="Montserrat" pitchFamily="2" charset="0"/>
            </a:endParaRPr>
          </a:p>
        </p:txBody>
      </p:sp>
      <p:sp>
        <p:nvSpPr>
          <p:cNvPr id="58" name="Rectangle 57">
            <a:extLst>
              <a:ext uri="{FF2B5EF4-FFF2-40B4-BE49-F238E27FC236}">
                <a16:creationId xmlns:a16="http://schemas.microsoft.com/office/drawing/2014/main" id="{44257FD3-76BC-5725-F13B-90B4FC7C4489}"/>
              </a:ext>
            </a:extLst>
          </p:cNvPr>
          <p:cNvSpPr/>
          <p:nvPr/>
        </p:nvSpPr>
        <p:spPr>
          <a:xfrm>
            <a:off x="8460510" y="4713313"/>
            <a:ext cx="822114" cy="592782"/>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b="0" dirty="0">
                <a:solidFill>
                  <a:schemeClr val="bg1"/>
                </a:solidFill>
                <a:latin typeface="Montserrat" pitchFamily="2" charset="0"/>
              </a:rPr>
              <a:t>Igualdad de género</a:t>
            </a:r>
          </a:p>
        </p:txBody>
      </p:sp>
      <p:sp>
        <p:nvSpPr>
          <p:cNvPr id="62" name="Rectangle 61">
            <a:extLst>
              <a:ext uri="{FF2B5EF4-FFF2-40B4-BE49-F238E27FC236}">
                <a16:creationId xmlns:a16="http://schemas.microsoft.com/office/drawing/2014/main" id="{B59C1EBF-0217-20DA-D96B-04F785A7DC50}"/>
              </a:ext>
            </a:extLst>
          </p:cNvPr>
          <p:cNvSpPr/>
          <p:nvPr/>
        </p:nvSpPr>
        <p:spPr>
          <a:xfrm>
            <a:off x="9344042" y="1555627"/>
            <a:ext cx="1106864" cy="574003"/>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8420" algn="ctr"/>
            <a:r>
              <a:rPr lang="es-ES_tradnl" sz="900" err="1">
                <a:solidFill>
                  <a:schemeClr val="bg1"/>
                </a:solidFill>
                <a:latin typeface="Montserrat" pitchFamily="2" charset="0"/>
              </a:rPr>
              <a:t>Normas técnicas </a:t>
            </a:r>
            <a:r>
              <a:rPr lang="es-ES_tradnl" sz="900">
                <a:solidFill>
                  <a:schemeClr val="bg1"/>
                </a:solidFill>
                <a:latin typeface="Montserrat" pitchFamily="2" charset="0"/>
              </a:rPr>
              <a:t>de </a:t>
            </a:r>
            <a:r>
              <a:rPr lang="es-ES_tradnl" sz="900" err="1">
                <a:solidFill>
                  <a:schemeClr val="bg1"/>
                </a:solidFill>
                <a:latin typeface="Montserrat" pitchFamily="2" charset="0"/>
              </a:rPr>
              <a:t>inversión</a:t>
            </a:r>
            <a:endParaRPr lang="es-ES_tradnl" sz="900">
              <a:solidFill>
                <a:schemeClr val="bg1"/>
              </a:solidFill>
              <a:latin typeface="Montserrat" pitchFamily="2" charset="0"/>
            </a:endParaRPr>
          </a:p>
        </p:txBody>
      </p:sp>
      <p:sp>
        <p:nvSpPr>
          <p:cNvPr id="1094" name="Oval 1093">
            <a:extLst>
              <a:ext uri="{FF2B5EF4-FFF2-40B4-BE49-F238E27FC236}">
                <a16:creationId xmlns:a16="http://schemas.microsoft.com/office/drawing/2014/main" id="{6380CE92-292E-EB2B-7F6F-71DAF551287F}"/>
              </a:ext>
            </a:extLst>
          </p:cNvPr>
          <p:cNvSpPr/>
          <p:nvPr/>
        </p:nvSpPr>
        <p:spPr>
          <a:xfrm>
            <a:off x="9421144" y="2943995"/>
            <a:ext cx="45719" cy="45719"/>
          </a:xfrm>
          <a:prstGeom prst="ellipse">
            <a:avLst/>
          </a:prstGeom>
          <a:solidFill>
            <a:srgbClr val="FFD9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cxnSp>
        <p:nvCxnSpPr>
          <p:cNvPr id="1098" name="Connector: Elbow 1097">
            <a:extLst>
              <a:ext uri="{FF2B5EF4-FFF2-40B4-BE49-F238E27FC236}">
                <a16:creationId xmlns:a16="http://schemas.microsoft.com/office/drawing/2014/main" id="{9E37B887-1974-370E-440F-F45FE305777F}"/>
              </a:ext>
            </a:extLst>
          </p:cNvPr>
          <p:cNvCxnSpPr>
            <a:cxnSpLocks/>
            <a:stCxn id="53" idx="1"/>
          </p:cNvCxnSpPr>
          <p:nvPr/>
        </p:nvCxnSpPr>
        <p:spPr>
          <a:xfrm rot="10800000" flipV="1">
            <a:off x="9813786" y="2733756"/>
            <a:ext cx="1282856" cy="452181"/>
          </a:xfrm>
          <a:prstGeom prst="bentConnector3">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101" name="Oval 1100">
            <a:extLst>
              <a:ext uri="{FF2B5EF4-FFF2-40B4-BE49-F238E27FC236}">
                <a16:creationId xmlns:a16="http://schemas.microsoft.com/office/drawing/2014/main" id="{51B85C73-2645-86C3-7635-CACC5F79A0D0}"/>
              </a:ext>
            </a:extLst>
          </p:cNvPr>
          <p:cNvSpPr/>
          <p:nvPr/>
        </p:nvSpPr>
        <p:spPr>
          <a:xfrm>
            <a:off x="10549908" y="2833407"/>
            <a:ext cx="45719" cy="45719"/>
          </a:xfrm>
          <a:prstGeom prst="ellipse">
            <a:avLst/>
          </a:prstGeom>
          <a:solidFill>
            <a:srgbClr val="FFD9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cxnSp>
        <p:nvCxnSpPr>
          <p:cNvPr id="1102" name="Connector: Elbow 1101">
            <a:extLst>
              <a:ext uri="{FF2B5EF4-FFF2-40B4-BE49-F238E27FC236}">
                <a16:creationId xmlns:a16="http://schemas.microsoft.com/office/drawing/2014/main" id="{B374F89F-891E-3F29-66CA-F24CFF7FAAE2}"/>
              </a:ext>
            </a:extLst>
          </p:cNvPr>
          <p:cNvCxnSpPr>
            <a:cxnSpLocks/>
            <a:stCxn id="53" idx="2"/>
            <a:endCxn id="1101" idx="4"/>
          </p:cNvCxnSpPr>
          <p:nvPr/>
        </p:nvCxnSpPr>
        <p:spPr>
          <a:xfrm rot="5400000">
            <a:off x="10938606" y="2463932"/>
            <a:ext cx="49356" cy="781032"/>
          </a:xfrm>
          <a:prstGeom prst="bentConnector3">
            <a:avLst>
              <a:gd name="adj1" fmla="val 377899"/>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06" name="Connector: Elbow 1105">
            <a:extLst>
              <a:ext uri="{FF2B5EF4-FFF2-40B4-BE49-F238E27FC236}">
                <a16:creationId xmlns:a16="http://schemas.microsoft.com/office/drawing/2014/main" id="{730A5FD4-7FC4-5158-2753-0ACD4C253601}"/>
              </a:ext>
            </a:extLst>
          </p:cNvPr>
          <p:cNvCxnSpPr>
            <a:cxnSpLocks/>
            <a:stCxn id="53" idx="0"/>
          </p:cNvCxnSpPr>
          <p:nvPr/>
        </p:nvCxnSpPr>
        <p:spPr>
          <a:xfrm rot="16200000" flipV="1">
            <a:off x="10544729" y="1828673"/>
            <a:ext cx="250601" cy="1367542"/>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11" name="Connector: Elbow 1110">
            <a:extLst>
              <a:ext uri="{FF2B5EF4-FFF2-40B4-BE49-F238E27FC236}">
                <a16:creationId xmlns:a16="http://schemas.microsoft.com/office/drawing/2014/main" id="{15003771-6E0B-70D6-EED5-6617BC08D010}"/>
              </a:ext>
            </a:extLst>
          </p:cNvPr>
          <p:cNvCxnSpPr>
            <a:cxnSpLocks/>
            <a:stCxn id="62" idx="2"/>
          </p:cNvCxnSpPr>
          <p:nvPr/>
        </p:nvCxnSpPr>
        <p:spPr>
          <a:xfrm rot="5400000">
            <a:off x="9260585" y="2526189"/>
            <a:ext cx="1033448" cy="240330"/>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14" name="Connector: Elbow 1113">
            <a:extLst>
              <a:ext uri="{FF2B5EF4-FFF2-40B4-BE49-F238E27FC236}">
                <a16:creationId xmlns:a16="http://schemas.microsoft.com/office/drawing/2014/main" id="{2AEC6861-8C6E-0146-016E-15FCF84A4A29}"/>
              </a:ext>
            </a:extLst>
          </p:cNvPr>
          <p:cNvCxnSpPr>
            <a:cxnSpLocks/>
            <a:stCxn id="49" idx="3"/>
          </p:cNvCxnSpPr>
          <p:nvPr/>
        </p:nvCxnSpPr>
        <p:spPr>
          <a:xfrm flipV="1">
            <a:off x="7700039" y="3048000"/>
            <a:ext cx="1596224" cy="351057"/>
          </a:xfrm>
          <a:prstGeom prst="bentConnector3">
            <a:avLst>
              <a:gd name="adj1" fmla="val 12287"/>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17" name="Connector: Elbow 1116">
            <a:extLst>
              <a:ext uri="{FF2B5EF4-FFF2-40B4-BE49-F238E27FC236}">
                <a16:creationId xmlns:a16="http://schemas.microsoft.com/office/drawing/2014/main" id="{BD2A47E6-24A8-57D3-7DF5-06D1C525098D}"/>
              </a:ext>
            </a:extLst>
          </p:cNvPr>
          <p:cNvCxnSpPr>
            <a:cxnSpLocks/>
            <a:stCxn id="49" idx="0"/>
          </p:cNvCxnSpPr>
          <p:nvPr/>
        </p:nvCxnSpPr>
        <p:spPr>
          <a:xfrm rot="5400000" flipH="1" flipV="1">
            <a:off x="8040384" y="1628991"/>
            <a:ext cx="671312" cy="2281165"/>
          </a:xfrm>
          <a:prstGeom prst="bentConnector3">
            <a:avLst>
              <a:gd name="adj1" fmla="val 13505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21" name="Connector: Elbow 1120">
            <a:extLst>
              <a:ext uri="{FF2B5EF4-FFF2-40B4-BE49-F238E27FC236}">
                <a16:creationId xmlns:a16="http://schemas.microsoft.com/office/drawing/2014/main" id="{C370ED25-C59B-2290-504D-763A6B6E9625}"/>
              </a:ext>
            </a:extLst>
          </p:cNvPr>
          <p:cNvCxnSpPr>
            <a:cxnSpLocks/>
            <a:stCxn id="55" idx="0"/>
          </p:cNvCxnSpPr>
          <p:nvPr/>
        </p:nvCxnSpPr>
        <p:spPr>
          <a:xfrm rot="16200000" flipH="1">
            <a:off x="9110848" y="2795096"/>
            <a:ext cx="103567" cy="989019"/>
          </a:xfrm>
          <a:prstGeom prst="bentConnector4">
            <a:avLst>
              <a:gd name="adj1" fmla="val -58860"/>
              <a:gd name="adj2" fmla="val 77629"/>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26" name="Connector: Elbow 1125">
            <a:extLst>
              <a:ext uri="{FF2B5EF4-FFF2-40B4-BE49-F238E27FC236}">
                <a16:creationId xmlns:a16="http://schemas.microsoft.com/office/drawing/2014/main" id="{2717571A-90DB-0612-6CA6-E8C259A28E7B}"/>
              </a:ext>
            </a:extLst>
          </p:cNvPr>
          <p:cNvCxnSpPr>
            <a:cxnSpLocks/>
            <a:stCxn id="55" idx="1"/>
          </p:cNvCxnSpPr>
          <p:nvPr/>
        </p:nvCxnSpPr>
        <p:spPr>
          <a:xfrm>
            <a:off x="9214634" y="3468946"/>
            <a:ext cx="252229" cy="135314"/>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129" name="Oval 1128">
            <a:extLst>
              <a:ext uri="{FF2B5EF4-FFF2-40B4-BE49-F238E27FC236}">
                <a16:creationId xmlns:a16="http://schemas.microsoft.com/office/drawing/2014/main" id="{AD07BC17-07B9-446E-C905-F51DE3FC9CFB}"/>
              </a:ext>
            </a:extLst>
          </p:cNvPr>
          <p:cNvSpPr/>
          <p:nvPr/>
        </p:nvSpPr>
        <p:spPr>
          <a:xfrm>
            <a:off x="9657144" y="3812372"/>
            <a:ext cx="45719" cy="45719"/>
          </a:xfrm>
          <a:prstGeom prst="ellipse">
            <a:avLst/>
          </a:prstGeom>
          <a:solidFill>
            <a:srgbClr val="FFD9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cxnSp>
        <p:nvCxnSpPr>
          <p:cNvPr id="1130" name="Connector: Elbow 1129">
            <a:extLst>
              <a:ext uri="{FF2B5EF4-FFF2-40B4-BE49-F238E27FC236}">
                <a16:creationId xmlns:a16="http://schemas.microsoft.com/office/drawing/2014/main" id="{12F94990-B302-4793-D47C-83898FFFB9D8}"/>
              </a:ext>
            </a:extLst>
          </p:cNvPr>
          <p:cNvCxnSpPr>
            <a:cxnSpLocks/>
            <a:stCxn id="55" idx="2"/>
            <a:endCxn id="1129" idx="2"/>
          </p:cNvCxnSpPr>
          <p:nvPr/>
        </p:nvCxnSpPr>
        <p:spPr>
          <a:xfrm rot="16200000" flipH="1">
            <a:off x="9095052" y="3273140"/>
            <a:ext cx="135162" cy="989021"/>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40" name="Connector: Elbow 1139">
            <a:extLst>
              <a:ext uri="{FF2B5EF4-FFF2-40B4-BE49-F238E27FC236}">
                <a16:creationId xmlns:a16="http://schemas.microsoft.com/office/drawing/2014/main" id="{DF2C96BB-55C0-EA05-D037-AF77080160CB}"/>
              </a:ext>
            </a:extLst>
          </p:cNvPr>
          <p:cNvCxnSpPr>
            <a:cxnSpLocks/>
            <a:stCxn id="49" idx="2"/>
          </p:cNvCxnSpPr>
          <p:nvPr/>
        </p:nvCxnSpPr>
        <p:spPr>
          <a:xfrm rot="16200000" flipH="1">
            <a:off x="8264443" y="2663899"/>
            <a:ext cx="317999" cy="2375969"/>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50" name="Connector: Elbow 1149">
            <a:extLst>
              <a:ext uri="{FF2B5EF4-FFF2-40B4-BE49-F238E27FC236}">
                <a16:creationId xmlns:a16="http://schemas.microsoft.com/office/drawing/2014/main" id="{F99E2A2F-E95B-7F39-DBEC-99B3B7442BBD}"/>
              </a:ext>
            </a:extLst>
          </p:cNvPr>
          <p:cNvCxnSpPr>
            <a:cxnSpLocks/>
            <a:stCxn id="58" idx="3"/>
          </p:cNvCxnSpPr>
          <p:nvPr/>
        </p:nvCxnSpPr>
        <p:spPr>
          <a:xfrm flipV="1">
            <a:off x="9282624" y="4336397"/>
            <a:ext cx="485443" cy="673307"/>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53" name="Connector: Elbow 1152">
            <a:extLst>
              <a:ext uri="{FF2B5EF4-FFF2-40B4-BE49-F238E27FC236}">
                <a16:creationId xmlns:a16="http://schemas.microsoft.com/office/drawing/2014/main" id="{C1C3AED9-3814-E6B6-3EC6-E80E1E2EB3C9}"/>
              </a:ext>
            </a:extLst>
          </p:cNvPr>
          <p:cNvCxnSpPr>
            <a:cxnSpLocks/>
            <a:stCxn id="58" idx="2"/>
          </p:cNvCxnSpPr>
          <p:nvPr/>
        </p:nvCxnSpPr>
        <p:spPr>
          <a:xfrm rot="16200000" flipH="1">
            <a:off x="9332569" y="4845093"/>
            <a:ext cx="103902" cy="1025906"/>
          </a:xfrm>
          <a:prstGeom prst="bentConnector2">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154" name="Oval 1153">
            <a:extLst>
              <a:ext uri="{FF2B5EF4-FFF2-40B4-BE49-F238E27FC236}">
                <a16:creationId xmlns:a16="http://schemas.microsoft.com/office/drawing/2014/main" id="{C5DFD669-2A42-D9EA-7AC6-01BD696BB9F9}"/>
              </a:ext>
            </a:extLst>
          </p:cNvPr>
          <p:cNvSpPr/>
          <p:nvPr/>
        </p:nvSpPr>
        <p:spPr>
          <a:xfrm>
            <a:off x="9790926" y="5644194"/>
            <a:ext cx="45719" cy="45719"/>
          </a:xfrm>
          <a:prstGeom prst="ellipse">
            <a:avLst/>
          </a:prstGeom>
          <a:solidFill>
            <a:srgbClr val="FFD96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419">
              <a:solidFill>
                <a:schemeClr val="tx1"/>
              </a:solidFill>
            </a:endParaRPr>
          </a:p>
        </p:txBody>
      </p:sp>
      <p:cxnSp>
        <p:nvCxnSpPr>
          <p:cNvPr id="1159" name="Connector: Elbow 1158">
            <a:extLst>
              <a:ext uri="{FF2B5EF4-FFF2-40B4-BE49-F238E27FC236}">
                <a16:creationId xmlns:a16="http://schemas.microsoft.com/office/drawing/2014/main" id="{ADC35579-CFDF-A0CD-856C-08B45B1E0E9C}"/>
              </a:ext>
            </a:extLst>
          </p:cNvPr>
          <p:cNvCxnSpPr>
            <a:cxnSpLocks/>
            <a:stCxn id="53" idx="3"/>
          </p:cNvCxnSpPr>
          <p:nvPr/>
        </p:nvCxnSpPr>
        <p:spPr>
          <a:xfrm flipH="1">
            <a:off x="10497495" y="2733757"/>
            <a:ext cx="1113462" cy="2520693"/>
          </a:xfrm>
          <a:prstGeom prst="bentConnector4">
            <a:avLst>
              <a:gd name="adj1" fmla="val -20531"/>
              <a:gd name="adj2" fmla="val 51904"/>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163" name="Rectangle 1162">
            <a:extLst>
              <a:ext uri="{FF2B5EF4-FFF2-40B4-BE49-F238E27FC236}">
                <a16:creationId xmlns:a16="http://schemas.microsoft.com/office/drawing/2014/main" id="{A7758124-CC51-2706-3591-1BEA61A4DB2A}"/>
              </a:ext>
            </a:extLst>
          </p:cNvPr>
          <p:cNvSpPr/>
          <p:nvPr/>
        </p:nvSpPr>
        <p:spPr>
          <a:xfrm>
            <a:off x="7347256" y="2460345"/>
            <a:ext cx="1225246" cy="425804"/>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dirty="0">
                <a:solidFill>
                  <a:schemeClr val="bg1"/>
                </a:solidFill>
                <a:latin typeface="Montserrat" pitchFamily="2" charset="0"/>
              </a:rPr>
              <a:t>Diálogo nacional sobre política minera</a:t>
            </a:r>
          </a:p>
        </p:txBody>
      </p:sp>
      <p:sp>
        <p:nvSpPr>
          <p:cNvPr id="1164" name="Rectangle 1163">
            <a:extLst>
              <a:ext uri="{FF2B5EF4-FFF2-40B4-BE49-F238E27FC236}">
                <a16:creationId xmlns:a16="http://schemas.microsoft.com/office/drawing/2014/main" id="{9F0AD835-517A-0961-07BC-AA5D174F17D9}"/>
              </a:ext>
            </a:extLst>
          </p:cNvPr>
          <p:cNvSpPr/>
          <p:nvPr/>
        </p:nvSpPr>
        <p:spPr>
          <a:xfrm>
            <a:off x="8097948" y="5500863"/>
            <a:ext cx="822114" cy="676100"/>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dirty="0">
                <a:solidFill>
                  <a:schemeClr val="bg1"/>
                </a:solidFill>
                <a:latin typeface="Montserrat" pitchFamily="2" charset="0"/>
              </a:rPr>
              <a:t>Política Nacional Minera 2050</a:t>
            </a:r>
          </a:p>
        </p:txBody>
      </p:sp>
      <p:sp>
        <p:nvSpPr>
          <p:cNvPr id="1165" name="Rectangle 1164">
            <a:extLst>
              <a:ext uri="{FF2B5EF4-FFF2-40B4-BE49-F238E27FC236}">
                <a16:creationId xmlns:a16="http://schemas.microsoft.com/office/drawing/2014/main" id="{5F249DF6-BF64-24DB-E112-20DEBF1FE4D2}"/>
              </a:ext>
            </a:extLst>
          </p:cNvPr>
          <p:cNvSpPr/>
          <p:nvPr/>
        </p:nvSpPr>
        <p:spPr>
          <a:xfrm>
            <a:off x="8637151" y="4092287"/>
            <a:ext cx="659112" cy="532222"/>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a:solidFill>
                  <a:schemeClr val="bg1"/>
                </a:solidFill>
                <a:latin typeface="Montserrat" pitchFamily="2" charset="0"/>
              </a:rPr>
              <a:t>Visión Minera 2030</a:t>
            </a:r>
          </a:p>
        </p:txBody>
      </p:sp>
      <p:sp>
        <p:nvSpPr>
          <p:cNvPr id="1166" name="Rectangle 1165">
            <a:extLst>
              <a:ext uri="{FF2B5EF4-FFF2-40B4-BE49-F238E27FC236}">
                <a16:creationId xmlns:a16="http://schemas.microsoft.com/office/drawing/2014/main" id="{FE1215B6-A457-FC07-0CF0-8F880631A92A}"/>
              </a:ext>
            </a:extLst>
          </p:cNvPr>
          <p:cNvSpPr/>
          <p:nvPr/>
        </p:nvSpPr>
        <p:spPr>
          <a:xfrm>
            <a:off x="10893785" y="5352953"/>
            <a:ext cx="1274024" cy="704315"/>
          </a:xfrm>
          <a:prstGeom prst="rect">
            <a:avLst/>
          </a:prstGeom>
          <a:solidFill>
            <a:srgbClr val="004D72"/>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dirty="0">
                <a:solidFill>
                  <a:schemeClr val="bg1"/>
                </a:solidFill>
                <a:latin typeface="Montserrat" pitchFamily="2" charset="0"/>
              </a:rPr>
              <a:t>Plan Estratégico para el Desarrollo Minero Argentino (PEDMA)</a:t>
            </a:r>
          </a:p>
        </p:txBody>
      </p:sp>
      <p:cxnSp>
        <p:nvCxnSpPr>
          <p:cNvPr id="1169" name="Connector: Elbow 1168">
            <a:extLst>
              <a:ext uri="{FF2B5EF4-FFF2-40B4-BE49-F238E27FC236}">
                <a16:creationId xmlns:a16="http://schemas.microsoft.com/office/drawing/2014/main" id="{42EF4FB9-4FAB-DD5F-DF50-F195E5D7828A}"/>
              </a:ext>
            </a:extLst>
          </p:cNvPr>
          <p:cNvCxnSpPr>
            <a:cxnSpLocks/>
            <a:stCxn id="1163" idx="3"/>
            <a:endCxn id="1094" idx="2"/>
          </p:cNvCxnSpPr>
          <p:nvPr/>
        </p:nvCxnSpPr>
        <p:spPr>
          <a:xfrm>
            <a:off x="8572502" y="2673247"/>
            <a:ext cx="848642" cy="293608"/>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72" name="Connector: Elbow 1171">
            <a:extLst>
              <a:ext uri="{FF2B5EF4-FFF2-40B4-BE49-F238E27FC236}">
                <a16:creationId xmlns:a16="http://schemas.microsoft.com/office/drawing/2014/main" id="{024E8B20-7C9C-44CF-B4AA-745464E40577}"/>
              </a:ext>
            </a:extLst>
          </p:cNvPr>
          <p:cNvCxnSpPr>
            <a:cxnSpLocks/>
            <a:stCxn id="1165" idx="3"/>
          </p:cNvCxnSpPr>
          <p:nvPr/>
        </p:nvCxnSpPr>
        <p:spPr>
          <a:xfrm flipV="1">
            <a:off x="9296263" y="4200670"/>
            <a:ext cx="336376" cy="157728"/>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175" name="Connector: Elbow 1174">
            <a:extLst>
              <a:ext uri="{FF2B5EF4-FFF2-40B4-BE49-F238E27FC236}">
                <a16:creationId xmlns:a16="http://schemas.microsoft.com/office/drawing/2014/main" id="{61977C73-053E-F92E-E22B-BAE0E055594E}"/>
              </a:ext>
            </a:extLst>
          </p:cNvPr>
          <p:cNvCxnSpPr>
            <a:cxnSpLocks/>
            <a:stCxn id="1166" idx="1"/>
          </p:cNvCxnSpPr>
          <p:nvPr/>
        </p:nvCxnSpPr>
        <p:spPr>
          <a:xfrm rot="10800000">
            <a:off x="10362149" y="5500863"/>
            <a:ext cx="531637" cy="204248"/>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1206" name="Connector: Elbow 1205">
            <a:extLst>
              <a:ext uri="{FF2B5EF4-FFF2-40B4-BE49-F238E27FC236}">
                <a16:creationId xmlns:a16="http://schemas.microsoft.com/office/drawing/2014/main" id="{76439431-BFBA-58D0-BA2C-632F7136930B}"/>
              </a:ext>
            </a:extLst>
          </p:cNvPr>
          <p:cNvCxnSpPr>
            <a:cxnSpLocks/>
            <a:stCxn id="1164" idx="3"/>
            <a:endCxn id="1154" idx="2"/>
          </p:cNvCxnSpPr>
          <p:nvPr/>
        </p:nvCxnSpPr>
        <p:spPr>
          <a:xfrm flipV="1">
            <a:off x="8920062" y="5667054"/>
            <a:ext cx="870864" cy="171859"/>
          </a:xfrm>
          <a:prstGeom prst="bentConnector3">
            <a:avLst>
              <a:gd name="adj1" fmla="val 50000"/>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280" name="Rectangle 1279">
            <a:extLst>
              <a:ext uri="{FF2B5EF4-FFF2-40B4-BE49-F238E27FC236}">
                <a16:creationId xmlns:a16="http://schemas.microsoft.com/office/drawing/2014/main" id="{BDE9CB48-4A32-DD04-CF0D-6633072DBA54}"/>
              </a:ext>
            </a:extLst>
          </p:cNvPr>
          <p:cNvSpPr/>
          <p:nvPr/>
        </p:nvSpPr>
        <p:spPr>
          <a:xfrm>
            <a:off x="10711778" y="1069848"/>
            <a:ext cx="1198038" cy="1125906"/>
          </a:xfrm>
          <a:prstGeom prst="rect">
            <a:avLst/>
          </a:prstGeom>
          <a:solidFill>
            <a:srgbClr val="004D72"/>
          </a:solidFill>
          <a:ln>
            <a:solidFill>
              <a:schemeClr val="accent1">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indent="0" algn="ctr">
              <a:buFont typeface="Wingdings" panose="05000000000000000000" pitchFamily="2" charset="2"/>
              <a:buNone/>
            </a:pPr>
            <a:r>
              <a:rPr lang="es-ES_tradnl" sz="900" b="1" dirty="0">
                <a:solidFill>
                  <a:schemeClr val="bg1"/>
                </a:solidFill>
                <a:latin typeface="Montserrat" pitchFamily="2" charset="0"/>
              </a:rPr>
              <a:t>Regional </a:t>
            </a:r>
          </a:p>
          <a:p>
            <a:pPr marL="57150" algn="ctr"/>
            <a:r>
              <a:rPr lang="es-ES_tradnl" sz="900" b="0" dirty="0">
                <a:solidFill>
                  <a:schemeClr val="bg1"/>
                </a:solidFill>
                <a:latin typeface="Montserrat" pitchFamily="2" charset="0"/>
              </a:rPr>
              <a:t>Minería sostenible </a:t>
            </a:r>
          </a:p>
          <a:p>
            <a:pPr marL="57150" indent="0" algn="ctr">
              <a:buFont typeface="Wingdings" panose="05000000000000000000" pitchFamily="2" charset="2"/>
              <a:buNone/>
            </a:pPr>
            <a:r>
              <a:rPr lang="es-ES_tradnl" sz="900" b="0" dirty="0">
                <a:solidFill>
                  <a:schemeClr val="bg1"/>
                </a:solidFill>
                <a:latin typeface="Montserrat" pitchFamily="2" charset="0"/>
              </a:rPr>
              <a:t>análisis de carencias (normas y reglamentación)</a:t>
            </a:r>
          </a:p>
        </p:txBody>
      </p:sp>
    </p:spTree>
    <p:extLst>
      <p:ext uri="{BB962C8B-B14F-4D97-AF65-F5344CB8AC3E}">
        <p14:creationId xmlns:p14="http://schemas.microsoft.com/office/powerpoint/2010/main" val="379513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3079</TotalTime>
  <Words>2852</Words>
  <Application>Microsoft Office PowerPoint</Application>
  <PresentationFormat>Widescreen</PresentationFormat>
  <Paragraphs>218</Paragraphs>
  <Slides>13</Slides>
  <Notes>10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Arial</vt:lpstr>
      <vt:lpstr>Calibri</vt:lpstr>
      <vt:lpstr>Calibri Light</vt:lpstr>
      <vt:lpstr>Courier New</vt:lpstr>
      <vt:lpstr>Gotham Book</vt:lpstr>
      <vt:lpstr>Graphik</vt:lpstr>
      <vt:lpstr>Helvetica</vt:lpstr>
      <vt:lpstr>inherit</vt:lpstr>
      <vt:lpstr>Montserrat</vt:lpstr>
      <vt:lpstr>Segoe UI</vt:lpstr>
      <vt:lpstr>Symbol</vt:lpstr>
      <vt:lpstr>Wingdings</vt:lpstr>
      <vt:lpstr>Office Theme</vt:lpstr>
      <vt:lpstr>PowerPoint Presentation</vt:lpstr>
      <vt:lpstr>Los RRNN son fundamentales para un futuro verde...</vt:lpstr>
      <vt:lpstr>Avances en ERNC</vt:lpstr>
      <vt:lpstr>Demanda 2040</vt:lpstr>
      <vt:lpstr>Nuevo mercado global</vt:lpstr>
      <vt:lpstr>Negocios mineros</vt:lpstr>
      <vt:lpstr>...y ALC?  soluciones</vt:lpstr>
      <vt:lpstr>RRNN y la nueva IDBStrategy+</vt:lpstr>
      <vt:lpstr>¿Qué hemos aprendido hasta ahora? Gobernanza</vt:lpstr>
      <vt:lpstr>¿Qué hemos aprendido hasta ahora? Desarrollo territorial y cadenas de valor</vt:lpstr>
      <vt:lpstr>¿Cómo lograr + escala e impacto?</vt:lpstr>
      <vt:lpstr>¿En qué nos centramos? Un sector complejo. Mejor con nosotros.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Walter, Martin</dc:creator>
  <cp:keywords>, docId:CDDE9A2A7EE98D67B900AE92BAEFEE44</cp:keywords>
  <cp:lastModifiedBy>Guerrero Fernando Andres</cp:lastModifiedBy>
  <cp:revision>4</cp:revision>
  <dcterms:created xsi:type="dcterms:W3CDTF">2024-05-21T16:47:07Z</dcterms:created>
  <dcterms:modified xsi:type="dcterms:W3CDTF">2024-09-02T21:02:34Z</dcterms:modified>
</cp:coreProperties>
</file>